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20104100" cy="15081250"/>
  <p:defaultTextStyle>
    <a:defPPr>
      <a:defRPr lang="en-US"/>
    </a:defPPr>
    <a:lvl1pPr marL="0" algn="l" defTabSz="1996044" rtl="0" eaLnBrk="1" latinLnBrk="0" hangingPunct="1">
      <a:defRPr sz="3929" kern="1200">
        <a:solidFill>
          <a:schemeClr val="tx1"/>
        </a:solidFill>
        <a:latin typeface="+mn-lt"/>
        <a:ea typeface="+mn-ea"/>
        <a:cs typeface="+mn-cs"/>
      </a:defRPr>
    </a:lvl1pPr>
    <a:lvl2pPr marL="998022" algn="l" defTabSz="1996044" rtl="0" eaLnBrk="1" latinLnBrk="0" hangingPunct="1">
      <a:defRPr sz="3929" kern="1200">
        <a:solidFill>
          <a:schemeClr val="tx1"/>
        </a:solidFill>
        <a:latin typeface="+mn-lt"/>
        <a:ea typeface="+mn-ea"/>
        <a:cs typeface="+mn-cs"/>
      </a:defRPr>
    </a:lvl2pPr>
    <a:lvl3pPr marL="1996044" algn="l" defTabSz="1996044" rtl="0" eaLnBrk="1" latinLnBrk="0" hangingPunct="1">
      <a:defRPr sz="3929" kern="1200">
        <a:solidFill>
          <a:schemeClr val="tx1"/>
        </a:solidFill>
        <a:latin typeface="+mn-lt"/>
        <a:ea typeface="+mn-ea"/>
        <a:cs typeface="+mn-cs"/>
      </a:defRPr>
    </a:lvl3pPr>
    <a:lvl4pPr marL="2994066" algn="l" defTabSz="1996044" rtl="0" eaLnBrk="1" latinLnBrk="0" hangingPunct="1">
      <a:defRPr sz="3929" kern="1200">
        <a:solidFill>
          <a:schemeClr val="tx1"/>
        </a:solidFill>
        <a:latin typeface="+mn-lt"/>
        <a:ea typeface="+mn-ea"/>
        <a:cs typeface="+mn-cs"/>
      </a:defRPr>
    </a:lvl4pPr>
    <a:lvl5pPr marL="3992088" algn="l" defTabSz="1996044" rtl="0" eaLnBrk="1" latinLnBrk="0" hangingPunct="1">
      <a:defRPr sz="3929" kern="1200">
        <a:solidFill>
          <a:schemeClr val="tx1"/>
        </a:solidFill>
        <a:latin typeface="+mn-lt"/>
        <a:ea typeface="+mn-ea"/>
        <a:cs typeface="+mn-cs"/>
      </a:defRPr>
    </a:lvl5pPr>
    <a:lvl6pPr marL="4990109" algn="l" defTabSz="1996044" rtl="0" eaLnBrk="1" latinLnBrk="0" hangingPunct="1">
      <a:defRPr sz="3929" kern="1200">
        <a:solidFill>
          <a:schemeClr val="tx1"/>
        </a:solidFill>
        <a:latin typeface="+mn-lt"/>
        <a:ea typeface="+mn-ea"/>
        <a:cs typeface="+mn-cs"/>
      </a:defRPr>
    </a:lvl6pPr>
    <a:lvl7pPr marL="5988131" algn="l" defTabSz="1996044" rtl="0" eaLnBrk="1" latinLnBrk="0" hangingPunct="1">
      <a:defRPr sz="3929" kern="1200">
        <a:solidFill>
          <a:schemeClr val="tx1"/>
        </a:solidFill>
        <a:latin typeface="+mn-lt"/>
        <a:ea typeface="+mn-ea"/>
        <a:cs typeface="+mn-cs"/>
      </a:defRPr>
    </a:lvl7pPr>
    <a:lvl8pPr marL="6986153" algn="l" defTabSz="1996044" rtl="0" eaLnBrk="1" latinLnBrk="0" hangingPunct="1">
      <a:defRPr sz="3929" kern="1200">
        <a:solidFill>
          <a:schemeClr val="tx1"/>
        </a:solidFill>
        <a:latin typeface="+mn-lt"/>
        <a:ea typeface="+mn-ea"/>
        <a:cs typeface="+mn-cs"/>
      </a:defRPr>
    </a:lvl8pPr>
    <a:lvl9pPr marL="7984175" algn="l" defTabSz="1996044" rtl="0" eaLnBrk="1" latinLnBrk="0" hangingPunct="1">
      <a:defRPr sz="392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86" userDrawn="1">
          <p15:clr>
            <a:srgbClr val="A4A3A4"/>
          </p15:clr>
        </p15:guide>
        <p15:guide id="2" pos="47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9926"/>
    <a:srgbClr val="7BABD3"/>
    <a:srgbClr val="00B3C3"/>
    <a:srgbClr val="6973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55"/>
    <p:restoredTop sz="95373" autoAdjust="0"/>
  </p:normalViewPr>
  <p:slideViewPr>
    <p:cSldViewPr>
      <p:cViewPr varScale="1">
        <p:scale>
          <a:sx n="13" d="100"/>
          <a:sy n="13" d="100"/>
        </p:scale>
        <p:origin x="1564" y="184"/>
      </p:cViewPr>
      <p:guideLst>
        <p:guide orient="horz" pos="6286"/>
        <p:guide pos="47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55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755650"/>
          </a:xfrm>
          <a:prstGeom prst="rect">
            <a:avLst/>
          </a:prstGeom>
        </p:spPr>
        <p:txBody>
          <a:bodyPr vert="horz" lIns="91440" tIns="45720" rIns="91440" bIns="45720" rtlCol="0"/>
          <a:lstStyle>
            <a:lvl1pPr algn="r">
              <a:defRPr sz="1200"/>
            </a:lvl1pPr>
          </a:lstStyle>
          <a:p>
            <a:fld id="{E9D0671F-5336-474E-A074-5503935E9C0E}" type="datetimeFigureOut">
              <a:rPr lang="en-US" smtClean="0"/>
              <a:t>4/3/2019</a:t>
            </a:fld>
            <a:endParaRPr lang="en-US"/>
          </a:p>
        </p:txBody>
      </p:sp>
      <p:sp>
        <p:nvSpPr>
          <p:cNvPr id="4" name="Slide Image Placeholder 3"/>
          <p:cNvSpPr>
            <a:spLocks noGrp="1" noRot="1" noChangeAspect="1"/>
          </p:cNvSpPr>
          <p:nvPr>
            <p:ph type="sldImg" idx="2"/>
          </p:nvPr>
        </p:nvSpPr>
        <p:spPr>
          <a:xfrm>
            <a:off x="6659563" y="1885950"/>
            <a:ext cx="6784975" cy="508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7258050"/>
            <a:ext cx="16084550" cy="59388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25600"/>
            <a:ext cx="8712200" cy="755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4325600"/>
            <a:ext cx="8712200" cy="755650"/>
          </a:xfrm>
          <a:prstGeom prst="rect">
            <a:avLst/>
          </a:prstGeom>
        </p:spPr>
        <p:txBody>
          <a:bodyPr vert="horz" lIns="91440" tIns="45720" rIns="91440" bIns="45720" rtlCol="0" anchor="b"/>
          <a:lstStyle>
            <a:lvl1pPr algn="r">
              <a:defRPr sz="1200"/>
            </a:lvl1pPr>
          </a:lstStyle>
          <a:p>
            <a:fld id="{D2785574-4479-2A44-ABC1-C637546D1381}" type="slidenum">
              <a:rPr lang="en-US" smtClean="0"/>
              <a:t>‹#›</a:t>
            </a:fld>
            <a:endParaRPr lang="en-US"/>
          </a:p>
        </p:txBody>
      </p:sp>
    </p:spTree>
    <p:extLst>
      <p:ext uri="{BB962C8B-B14F-4D97-AF65-F5344CB8AC3E}">
        <p14:creationId xmlns:p14="http://schemas.microsoft.com/office/powerpoint/2010/main" val="1109487979"/>
      </p:ext>
    </p:extLst>
  </p:cSld>
  <p:clrMap bg1="lt1" tx1="dk1" bg2="lt2" tx2="dk2" accent1="accent1" accent2="accent2" accent3="accent3" accent4="accent4" accent5="accent5" accent6="accent6" hlink="hlink" folHlink="folHlink"/>
  <p:notesStyle>
    <a:lvl1pPr marL="0" algn="l" defTabSz="1996044" rtl="0" eaLnBrk="1" latinLnBrk="0" hangingPunct="1">
      <a:defRPr sz="2619" kern="1200">
        <a:solidFill>
          <a:schemeClr val="tx1"/>
        </a:solidFill>
        <a:latin typeface="+mn-lt"/>
        <a:ea typeface="+mn-ea"/>
        <a:cs typeface="+mn-cs"/>
      </a:defRPr>
    </a:lvl1pPr>
    <a:lvl2pPr marL="998022" algn="l" defTabSz="1996044" rtl="0" eaLnBrk="1" latinLnBrk="0" hangingPunct="1">
      <a:defRPr sz="2619" kern="1200">
        <a:solidFill>
          <a:schemeClr val="tx1"/>
        </a:solidFill>
        <a:latin typeface="+mn-lt"/>
        <a:ea typeface="+mn-ea"/>
        <a:cs typeface="+mn-cs"/>
      </a:defRPr>
    </a:lvl2pPr>
    <a:lvl3pPr marL="1996044" algn="l" defTabSz="1996044" rtl="0" eaLnBrk="1" latinLnBrk="0" hangingPunct="1">
      <a:defRPr sz="2619" kern="1200">
        <a:solidFill>
          <a:schemeClr val="tx1"/>
        </a:solidFill>
        <a:latin typeface="+mn-lt"/>
        <a:ea typeface="+mn-ea"/>
        <a:cs typeface="+mn-cs"/>
      </a:defRPr>
    </a:lvl3pPr>
    <a:lvl4pPr marL="2994066" algn="l" defTabSz="1996044" rtl="0" eaLnBrk="1" latinLnBrk="0" hangingPunct="1">
      <a:defRPr sz="2619" kern="1200">
        <a:solidFill>
          <a:schemeClr val="tx1"/>
        </a:solidFill>
        <a:latin typeface="+mn-lt"/>
        <a:ea typeface="+mn-ea"/>
        <a:cs typeface="+mn-cs"/>
      </a:defRPr>
    </a:lvl4pPr>
    <a:lvl5pPr marL="3992088" algn="l" defTabSz="1996044" rtl="0" eaLnBrk="1" latinLnBrk="0" hangingPunct="1">
      <a:defRPr sz="2619" kern="1200">
        <a:solidFill>
          <a:schemeClr val="tx1"/>
        </a:solidFill>
        <a:latin typeface="+mn-lt"/>
        <a:ea typeface="+mn-ea"/>
        <a:cs typeface="+mn-cs"/>
      </a:defRPr>
    </a:lvl5pPr>
    <a:lvl6pPr marL="4990109" algn="l" defTabSz="1996044" rtl="0" eaLnBrk="1" latinLnBrk="0" hangingPunct="1">
      <a:defRPr sz="2619" kern="1200">
        <a:solidFill>
          <a:schemeClr val="tx1"/>
        </a:solidFill>
        <a:latin typeface="+mn-lt"/>
        <a:ea typeface="+mn-ea"/>
        <a:cs typeface="+mn-cs"/>
      </a:defRPr>
    </a:lvl6pPr>
    <a:lvl7pPr marL="5988131" algn="l" defTabSz="1996044" rtl="0" eaLnBrk="1" latinLnBrk="0" hangingPunct="1">
      <a:defRPr sz="2619" kern="1200">
        <a:solidFill>
          <a:schemeClr val="tx1"/>
        </a:solidFill>
        <a:latin typeface="+mn-lt"/>
        <a:ea typeface="+mn-ea"/>
        <a:cs typeface="+mn-cs"/>
      </a:defRPr>
    </a:lvl7pPr>
    <a:lvl8pPr marL="6986153" algn="l" defTabSz="1996044" rtl="0" eaLnBrk="1" latinLnBrk="0" hangingPunct="1">
      <a:defRPr sz="2619" kern="1200">
        <a:solidFill>
          <a:schemeClr val="tx1"/>
        </a:solidFill>
        <a:latin typeface="+mn-lt"/>
        <a:ea typeface="+mn-ea"/>
        <a:cs typeface="+mn-cs"/>
      </a:defRPr>
    </a:lvl8pPr>
    <a:lvl9pPr marL="7984175" algn="l" defTabSz="1996044" rtl="0" eaLnBrk="1" latinLnBrk="0" hangingPunct="1">
      <a:defRPr sz="261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rand.uconn.edu/standards/color-palette/"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brand.uconn.edu/standards/wordmark-and-logos/primary-wordmar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Design Guidelines</a:t>
            </a:r>
            <a:endParaRPr lang="en-US" b="0" dirty="0">
              <a:effectLst/>
            </a:endParaRPr>
          </a:p>
          <a:p>
            <a:pPr rtl="0" fontAlgn="base"/>
            <a:r>
              <a:rPr lang="en-US" sz="1200" b="0" i="0" u="none" strike="noStrike" kern="1200" dirty="0">
                <a:solidFill>
                  <a:schemeClr val="tx1"/>
                </a:solidFill>
                <a:effectLst/>
                <a:latin typeface="+mn-lt"/>
                <a:ea typeface="+mn-ea"/>
                <a:cs typeface="+mn-cs"/>
              </a:rPr>
              <a:t>- Please limit your colors to the UConn color Palette: </a:t>
            </a:r>
            <a:r>
              <a:rPr lang="en-US" sz="1200" b="0" i="0" u="sng" strike="noStrike" kern="1200" dirty="0">
                <a:solidFill>
                  <a:schemeClr val="tx1"/>
                </a:solidFill>
                <a:effectLst/>
                <a:latin typeface="+mn-lt"/>
                <a:ea typeface="+mn-ea"/>
                <a:cs typeface="+mn-cs"/>
                <a:hlinkClick r:id="rId3"/>
              </a:rPr>
              <a:t>http://brand.uconn.edu/standards/color-palette/</a:t>
            </a:r>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All fonts must be Arial or Gotham. Gotham is generally reserved for titles. Arial is generally reserved for copy.</a:t>
            </a:r>
          </a:p>
          <a:p>
            <a:pPr marL="0" marR="0" lvl="0" indent="0" algn="l" defTabSz="1996044"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Please leave enough empty space around UConn wordmarks/logos: </a:t>
            </a:r>
            <a:r>
              <a:rPr lang="en-US" sz="1200" b="0" i="0" u="sng" strike="noStrike" kern="1200" dirty="0">
                <a:solidFill>
                  <a:schemeClr val="tx1"/>
                </a:solidFill>
                <a:effectLst/>
                <a:latin typeface="+mn-lt"/>
                <a:ea typeface="+mn-ea"/>
                <a:cs typeface="+mn-cs"/>
                <a:hlinkClick r:id="rId4"/>
              </a:rPr>
              <a:t>http://brand.uconn.edu/standards/wordmark-and-logos/primary-wordmark/</a:t>
            </a:r>
            <a:endParaRPr lang="en-US" sz="1200" b="0" i="0" u="sng"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Headings can be changed to match author’s preferred style: </a:t>
            </a:r>
            <a:r>
              <a:rPr lang="en-US" sz="1200" b="0" i="0" u="none" strike="noStrike" kern="1200" dirty="0" err="1">
                <a:solidFill>
                  <a:schemeClr val="tx1"/>
                </a:solidFill>
                <a:effectLst/>
                <a:latin typeface="+mn-lt"/>
                <a:ea typeface="+mn-ea"/>
                <a:cs typeface="+mn-cs"/>
              </a:rPr>
              <a:t>Purpose</a:t>
            </a:r>
            <a:r>
              <a:rPr lang="en-US" sz="1200" b="0" i="0" u="none" strike="noStrike" kern="1200" dirty="0" err="1">
                <a:solidFill>
                  <a:schemeClr val="tx1"/>
                </a:solidFill>
                <a:effectLst/>
                <a:latin typeface="+mn-lt"/>
                <a:ea typeface="+mn-ea"/>
                <a:cs typeface="+mn-cs"/>
                <a:sym typeface="Wingdings" panose="05000000000000000000" pitchFamily="2" charset="2"/>
              </a:rPr>
              <a:t>Research</a:t>
            </a:r>
            <a:r>
              <a:rPr lang="en-US" sz="1200" b="0" i="0" u="none" strike="noStrike" kern="1200" dirty="0">
                <a:solidFill>
                  <a:schemeClr val="tx1"/>
                </a:solidFill>
                <a:effectLst/>
                <a:latin typeface="+mn-lt"/>
                <a:ea typeface="+mn-ea"/>
                <a:cs typeface="+mn-cs"/>
                <a:sym typeface="Wingdings" panose="05000000000000000000" pitchFamily="2" charset="2"/>
              </a:rPr>
              <a:t> Questions; </a:t>
            </a:r>
            <a:r>
              <a:rPr lang="en-US" sz="1200" b="0" i="0" u="none" strike="noStrike" kern="1200" dirty="0" err="1">
                <a:solidFill>
                  <a:schemeClr val="tx1"/>
                </a:solidFill>
                <a:effectLst/>
                <a:latin typeface="+mn-lt"/>
                <a:ea typeface="+mn-ea"/>
                <a:cs typeface="+mn-cs"/>
                <a:sym typeface="Wingdings" panose="05000000000000000000" pitchFamily="2" charset="2"/>
              </a:rPr>
              <a:t>ConclusionsDiscussion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The size of boxes can be changed depending on the specific poster. </a:t>
            </a:r>
          </a:p>
          <a:p>
            <a:pPr marL="171450" indent="-171450">
              <a:buFontTx/>
              <a:buChar char="-"/>
            </a:pPr>
            <a:r>
              <a:rPr lang="en-US" sz="1200" b="0" i="0" u="none" strike="noStrike" kern="1200" dirty="0">
                <a:solidFill>
                  <a:schemeClr val="tx1"/>
                </a:solidFill>
                <a:effectLst/>
                <a:latin typeface="+mn-lt"/>
                <a:ea typeface="+mn-ea"/>
                <a:cs typeface="+mn-cs"/>
              </a:rPr>
              <a:t>Please leave enough empty space around UConn wordmarks/logos: </a:t>
            </a:r>
            <a:r>
              <a:rPr lang="en-US" sz="1200" b="0" i="0" u="sng" strike="noStrike" kern="1200" dirty="0">
                <a:solidFill>
                  <a:schemeClr val="tx1"/>
                </a:solidFill>
                <a:effectLst/>
                <a:latin typeface="+mn-lt"/>
                <a:ea typeface="+mn-ea"/>
                <a:cs typeface="+mn-cs"/>
                <a:hlinkClick r:id="rId4"/>
              </a:rPr>
              <a:t>http://brand.uconn.edu/standards/wordmark-and-logos/primary-wordmark/</a:t>
            </a:r>
            <a:endParaRPr lang="en-US" sz="1200" b="0" i="0" u="sng" strike="noStrike" kern="1200" dirty="0">
              <a:solidFill>
                <a:schemeClr val="tx1"/>
              </a:solidFill>
              <a:effectLst/>
              <a:latin typeface="+mn-lt"/>
              <a:ea typeface="+mn-ea"/>
              <a:cs typeface="+mn-cs"/>
            </a:endParaRPr>
          </a:p>
          <a:p>
            <a:pPr marL="171450" marR="0" indent="-171450" algn="l" defTabSz="1996044"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For research posters that involve more universities beyond UConn, insert other</a:t>
            </a:r>
            <a:r>
              <a:rPr lang="en-US" sz="1200" b="0" i="0" u="none" strike="noStrike" kern="1200" baseline="0" dirty="0">
                <a:solidFill>
                  <a:schemeClr val="tx1"/>
                </a:solidFill>
                <a:effectLst/>
                <a:latin typeface="+mn-lt"/>
                <a:ea typeface="+mn-ea"/>
                <a:cs typeface="+mn-cs"/>
              </a:rPr>
              <a:t> university logo(s) as needed in the lower gray strip alongside the UConn </a:t>
            </a:r>
            <a:r>
              <a:rPr lang="en-US" sz="1200" b="0" i="0" u="none" strike="noStrike" kern="1200" baseline="0" dirty="0" err="1">
                <a:solidFill>
                  <a:schemeClr val="tx1"/>
                </a:solidFill>
                <a:effectLst/>
                <a:latin typeface="+mn-lt"/>
                <a:ea typeface="+mn-ea"/>
                <a:cs typeface="+mn-cs"/>
              </a:rPr>
              <a:t>Neag</a:t>
            </a:r>
            <a:r>
              <a:rPr lang="en-US" sz="1200" b="0" i="0" u="none" strike="noStrike" kern="1200" baseline="0" dirty="0">
                <a:solidFill>
                  <a:schemeClr val="tx1"/>
                </a:solidFill>
                <a:effectLst/>
                <a:latin typeface="+mn-lt"/>
                <a:ea typeface="+mn-ea"/>
                <a:cs typeface="+mn-cs"/>
              </a:rPr>
              <a:t> School wordmark.</a:t>
            </a:r>
            <a:endParaRPr lang="en-US" sz="1200" b="0" i="0" u="sng"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2785574-4479-2A44-ABC1-C637546D1381}" type="slidenum">
              <a:rPr lang="en-US" smtClean="0"/>
              <a:t>1</a:t>
            </a:fld>
            <a:endParaRPr lang="en-US"/>
          </a:p>
        </p:txBody>
      </p:sp>
    </p:spTree>
    <p:extLst>
      <p:ext uri="{BB962C8B-B14F-4D97-AF65-F5344CB8AC3E}">
        <p14:creationId xmlns:p14="http://schemas.microsoft.com/office/powerpoint/2010/main" val="563956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25436" y="1219200"/>
            <a:ext cx="40240324" cy="1746632"/>
          </a:xfrm>
          <a:prstGeom prst="rect">
            <a:avLst/>
          </a:prstGeom>
        </p:spPr>
        <p:txBody>
          <a:bodyPr lIns="0" tIns="0" rIns="0" bIns="0"/>
          <a:lstStyle>
            <a:lvl1pPr>
              <a:defRPr sz="11350" b="1" i="0">
                <a:solidFill>
                  <a:srgbClr val="231F20"/>
                </a:solidFill>
                <a:latin typeface="Gotham"/>
                <a:cs typeface="Gotham"/>
              </a:defRPr>
            </a:lvl1pPr>
          </a:lstStyle>
          <a:p>
            <a:endParaRPr dirty="0"/>
          </a:p>
        </p:txBody>
      </p:sp>
      <p:sp>
        <p:nvSpPr>
          <p:cNvPr id="10" name="Picture Placeholder 9"/>
          <p:cNvSpPr>
            <a:spLocks noGrp="1"/>
          </p:cNvSpPr>
          <p:nvPr>
            <p:ph type="pic" sz="quarter" idx="10" hasCustomPrompt="1"/>
          </p:nvPr>
        </p:nvSpPr>
        <p:spPr>
          <a:xfrm>
            <a:off x="27355800" y="30784800"/>
            <a:ext cx="4572000" cy="1295400"/>
          </a:xfrm>
          <a:prstGeom prst="rect">
            <a:avLst/>
          </a:prstGeom>
        </p:spPr>
        <p:txBody>
          <a:bodyPr/>
          <a:lstStyle>
            <a:lvl1pPr>
              <a:defRPr baseline="0"/>
            </a:lvl1pPr>
          </a:lstStyle>
          <a:p>
            <a:r>
              <a:rPr lang="en-US" dirty="0"/>
              <a:t>Place logo for another university here</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225778"/>
            <a:ext cx="43891200" cy="24622963"/>
          </a:xfrm>
          <a:custGeom>
            <a:avLst/>
            <a:gdLst/>
            <a:ahLst/>
            <a:cxnLst/>
            <a:rect l="l" t="t" r="r" b="b"/>
            <a:pathLst>
              <a:path w="20104100" h="11280775">
                <a:moveTo>
                  <a:pt x="0" y="11280576"/>
                </a:moveTo>
                <a:lnTo>
                  <a:pt x="20104100" y="11280576"/>
                </a:lnTo>
                <a:lnTo>
                  <a:pt x="20104100" y="0"/>
                </a:lnTo>
                <a:lnTo>
                  <a:pt x="0" y="0"/>
                </a:lnTo>
                <a:lnTo>
                  <a:pt x="0" y="11280576"/>
                </a:lnTo>
                <a:close/>
              </a:path>
            </a:pathLst>
          </a:custGeom>
          <a:solidFill>
            <a:srgbClr val="7DACD1"/>
          </a:solidFill>
        </p:spPr>
        <p:txBody>
          <a:bodyPr wrap="square" lIns="0" tIns="0" rIns="0" bIns="0" rtlCol="0"/>
          <a:lstStyle/>
          <a:p>
            <a:endParaRPr sz="3400"/>
          </a:p>
        </p:txBody>
      </p:sp>
      <p:sp>
        <p:nvSpPr>
          <p:cNvPr id="17" name="bk object 17"/>
          <p:cNvSpPr/>
          <p:nvPr/>
        </p:nvSpPr>
        <p:spPr>
          <a:xfrm>
            <a:off x="33280933" y="6545826"/>
            <a:ext cx="10610968" cy="10327368"/>
          </a:xfrm>
          <a:custGeom>
            <a:avLst/>
            <a:gdLst/>
            <a:ahLst/>
            <a:cxnLst/>
            <a:rect l="l" t="t" r="r" b="b"/>
            <a:pathLst>
              <a:path w="4860290" h="4731384">
                <a:moveTo>
                  <a:pt x="0" y="4731176"/>
                </a:moveTo>
                <a:lnTo>
                  <a:pt x="4859968" y="4731176"/>
                </a:lnTo>
                <a:lnTo>
                  <a:pt x="4859968" y="0"/>
                </a:lnTo>
                <a:lnTo>
                  <a:pt x="0" y="0"/>
                </a:lnTo>
                <a:lnTo>
                  <a:pt x="0" y="4731176"/>
                </a:lnTo>
                <a:close/>
              </a:path>
            </a:pathLst>
          </a:custGeom>
          <a:solidFill>
            <a:srgbClr val="EBF5F9"/>
          </a:solidFill>
        </p:spPr>
        <p:txBody>
          <a:bodyPr wrap="square" lIns="0" tIns="0" rIns="0" bIns="0" rtlCol="0"/>
          <a:lstStyle/>
          <a:p>
            <a:endParaRPr sz="3400"/>
          </a:p>
        </p:txBody>
      </p:sp>
      <p:sp>
        <p:nvSpPr>
          <p:cNvPr id="18" name="bk object 18"/>
          <p:cNvSpPr/>
          <p:nvPr/>
        </p:nvSpPr>
        <p:spPr>
          <a:xfrm>
            <a:off x="33280933" y="17178465"/>
            <a:ext cx="10610968" cy="7316894"/>
          </a:xfrm>
          <a:custGeom>
            <a:avLst/>
            <a:gdLst/>
            <a:ahLst/>
            <a:cxnLst/>
            <a:rect l="l" t="t" r="r" b="b"/>
            <a:pathLst>
              <a:path w="4860290" h="3352165">
                <a:moveTo>
                  <a:pt x="0" y="3351794"/>
                </a:moveTo>
                <a:lnTo>
                  <a:pt x="4859968" y="3351794"/>
                </a:lnTo>
                <a:lnTo>
                  <a:pt x="4859968" y="0"/>
                </a:lnTo>
                <a:lnTo>
                  <a:pt x="0" y="0"/>
                </a:lnTo>
                <a:lnTo>
                  <a:pt x="0" y="3351794"/>
                </a:lnTo>
                <a:close/>
              </a:path>
            </a:pathLst>
          </a:custGeom>
          <a:solidFill>
            <a:srgbClr val="EBF5F9"/>
          </a:solidFill>
        </p:spPr>
        <p:txBody>
          <a:bodyPr wrap="square" lIns="0" tIns="0" rIns="0" bIns="0" rtlCol="0"/>
          <a:lstStyle/>
          <a:p>
            <a:endParaRPr sz="3400"/>
          </a:p>
        </p:txBody>
      </p:sp>
      <p:sp>
        <p:nvSpPr>
          <p:cNvPr id="19" name="bk object 19"/>
          <p:cNvSpPr/>
          <p:nvPr/>
        </p:nvSpPr>
        <p:spPr>
          <a:xfrm>
            <a:off x="33280933" y="24800289"/>
            <a:ext cx="10610968" cy="6048669"/>
          </a:xfrm>
          <a:custGeom>
            <a:avLst/>
            <a:gdLst/>
            <a:ahLst/>
            <a:cxnLst/>
            <a:rect l="l" t="t" r="r" b="b"/>
            <a:pathLst>
              <a:path w="4860290" h="2771140">
                <a:moveTo>
                  <a:pt x="0" y="2770840"/>
                </a:moveTo>
                <a:lnTo>
                  <a:pt x="4859968" y="2770840"/>
                </a:lnTo>
                <a:lnTo>
                  <a:pt x="4859968" y="0"/>
                </a:lnTo>
                <a:lnTo>
                  <a:pt x="0" y="0"/>
                </a:lnTo>
                <a:lnTo>
                  <a:pt x="0" y="2770840"/>
                </a:lnTo>
                <a:close/>
              </a:path>
            </a:pathLst>
          </a:custGeom>
          <a:solidFill>
            <a:srgbClr val="EBF5F9"/>
          </a:solidFill>
        </p:spPr>
        <p:txBody>
          <a:bodyPr wrap="square" lIns="0" tIns="0" rIns="0" bIns="0" rtlCol="0"/>
          <a:lstStyle/>
          <a:p>
            <a:endParaRPr sz="3400"/>
          </a:p>
        </p:txBody>
      </p:sp>
      <p:sp>
        <p:nvSpPr>
          <p:cNvPr id="20" name="bk object 20"/>
          <p:cNvSpPr/>
          <p:nvPr/>
        </p:nvSpPr>
        <p:spPr>
          <a:xfrm>
            <a:off x="10968329" y="18648777"/>
            <a:ext cx="21951145" cy="12199906"/>
          </a:xfrm>
          <a:custGeom>
            <a:avLst/>
            <a:gdLst/>
            <a:ahLst/>
            <a:cxnLst/>
            <a:rect l="l" t="t" r="r" b="b"/>
            <a:pathLst>
              <a:path w="10054590" h="5589269">
                <a:moveTo>
                  <a:pt x="0" y="5589096"/>
                </a:moveTo>
                <a:lnTo>
                  <a:pt x="10054097" y="5589096"/>
                </a:lnTo>
                <a:lnTo>
                  <a:pt x="10054097" y="0"/>
                </a:lnTo>
                <a:lnTo>
                  <a:pt x="0" y="0"/>
                </a:lnTo>
                <a:lnTo>
                  <a:pt x="0" y="5589096"/>
                </a:lnTo>
                <a:close/>
              </a:path>
            </a:pathLst>
          </a:custGeom>
          <a:solidFill>
            <a:srgbClr val="FFFFFF"/>
          </a:solidFill>
        </p:spPr>
        <p:txBody>
          <a:bodyPr wrap="square" lIns="0" tIns="0" rIns="0" bIns="0" rtlCol="0"/>
          <a:lstStyle/>
          <a:p>
            <a:endParaRPr sz="3400"/>
          </a:p>
        </p:txBody>
      </p:sp>
      <p:sp>
        <p:nvSpPr>
          <p:cNvPr id="21" name="bk object 21"/>
          <p:cNvSpPr/>
          <p:nvPr/>
        </p:nvSpPr>
        <p:spPr>
          <a:xfrm>
            <a:off x="10968329" y="6545826"/>
            <a:ext cx="21951145" cy="11796569"/>
          </a:xfrm>
          <a:custGeom>
            <a:avLst/>
            <a:gdLst/>
            <a:ahLst/>
            <a:cxnLst/>
            <a:rect l="l" t="t" r="r" b="b"/>
            <a:pathLst>
              <a:path w="10054590" h="5404484">
                <a:moveTo>
                  <a:pt x="0" y="5404384"/>
                </a:moveTo>
                <a:lnTo>
                  <a:pt x="10054097" y="5404384"/>
                </a:lnTo>
                <a:lnTo>
                  <a:pt x="10054097" y="0"/>
                </a:lnTo>
                <a:lnTo>
                  <a:pt x="0" y="0"/>
                </a:lnTo>
                <a:lnTo>
                  <a:pt x="0" y="5404384"/>
                </a:lnTo>
                <a:close/>
              </a:path>
            </a:pathLst>
          </a:custGeom>
          <a:solidFill>
            <a:srgbClr val="FFFFFF"/>
          </a:solidFill>
        </p:spPr>
        <p:txBody>
          <a:bodyPr wrap="square" lIns="0" tIns="0" rIns="0" bIns="0" rtlCol="0"/>
          <a:lstStyle/>
          <a:p>
            <a:endParaRPr sz="3400"/>
          </a:p>
        </p:txBody>
      </p:sp>
      <p:sp>
        <p:nvSpPr>
          <p:cNvPr id="22" name="bk object 22"/>
          <p:cNvSpPr/>
          <p:nvPr/>
        </p:nvSpPr>
        <p:spPr>
          <a:xfrm>
            <a:off x="0" y="0"/>
            <a:ext cx="43891200" cy="6226082"/>
          </a:xfrm>
          <a:custGeom>
            <a:avLst/>
            <a:gdLst/>
            <a:ahLst/>
            <a:cxnLst/>
            <a:rect l="l" t="t" r="r" b="b"/>
            <a:pathLst>
              <a:path w="20104100" h="2852420">
                <a:moveTo>
                  <a:pt x="0" y="2852280"/>
                </a:moveTo>
                <a:lnTo>
                  <a:pt x="20104100" y="2852280"/>
                </a:lnTo>
                <a:lnTo>
                  <a:pt x="20104100" y="0"/>
                </a:lnTo>
                <a:lnTo>
                  <a:pt x="0" y="0"/>
                </a:lnTo>
                <a:lnTo>
                  <a:pt x="0" y="2852280"/>
                </a:lnTo>
                <a:close/>
              </a:path>
            </a:pathLst>
          </a:custGeom>
          <a:solidFill>
            <a:srgbClr val="EBF5F9"/>
          </a:solidFill>
        </p:spPr>
        <p:txBody>
          <a:bodyPr wrap="square" lIns="0" tIns="0" rIns="0" bIns="0" rtlCol="0"/>
          <a:lstStyle/>
          <a:p>
            <a:endParaRPr sz="3400"/>
          </a:p>
        </p:txBody>
      </p:sp>
      <p:sp>
        <p:nvSpPr>
          <p:cNvPr id="23" name="bk object 23"/>
          <p:cNvSpPr/>
          <p:nvPr userDrawn="1"/>
        </p:nvSpPr>
        <p:spPr>
          <a:xfrm>
            <a:off x="0" y="30848307"/>
            <a:ext cx="43891200" cy="2063810"/>
          </a:xfrm>
          <a:custGeom>
            <a:avLst/>
            <a:gdLst/>
            <a:ahLst/>
            <a:cxnLst/>
            <a:rect l="l" t="t" r="r" b="b"/>
            <a:pathLst>
              <a:path w="20104100" h="945515">
                <a:moveTo>
                  <a:pt x="0" y="945218"/>
                </a:moveTo>
                <a:lnTo>
                  <a:pt x="20104101" y="945218"/>
                </a:lnTo>
                <a:lnTo>
                  <a:pt x="20104101" y="0"/>
                </a:lnTo>
                <a:lnTo>
                  <a:pt x="0" y="0"/>
                </a:lnTo>
                <a:lnTo>
                  <a:pt x="0" y="945218"/>
                </a:lnTo>
                <a:close/>
              </a:path>
            </a:pathLst>
          </a:custGeom>
          <a:solidFill>
            <a:srgbClr val="69737C"/>
          </a:solidFill>
        </p:spPr>
        <p:txBody>
          <a:bodyPr wrap="square" lIns="0" tIns="0" rIns="0" bIns="0" rtlCol="0"/>
          <a:lstStyle/>
          <a:p>
            <a:endParaRPr sz="3400" dirty="0"/>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sz="3400">
          <a:latin typeface="+mj-lt"/>
          <a:ea typeface="+mj-ea"/>
          <a:cs typeface="+mj-cs"/>
        </a:defRPr>
      </a:lvl1pPr>
    </p:titleStyle>
    <p:bodyStyle>
      <a:lvl1pPr marL="0">
        <a:defRPr sz="3400">
          <a:latin typeface="+mn-lt"/>
          <a:ea typeface="+mn-ea"/>
          <a:cs typeface="+mn-cs"/>
        </a:defRPr>
      </a:lvl1pPr>
      <a:lvl2pPr marL="997930">
        <a:defRPr>
          <a:latin typeface="+mn-lt"/>
          <a:ea typeface="+mn-ea"/>
          <a:cs typeface="+mn-cs"/>
        </a:defRPr>
      </a:lvl2pPr>
      <a:lvl3pPr marL="1995861">
        <a:defRPr>
          <a:latin typeface="+mn-lt"/>
          <a:ea typeface="+mn-ea"/>
          <a:cs typeface="+mn-cs"/>
        </a:defRPr>
      </a:lvl3pPr>
      <a:lvl4pPr marL="2993791">
        <a:defRPr>
          <a:latin typeface="+mn-lt"/>
          <a:ea typeface="+mn-ea"/>
          <a:cs typeface="+mn-cs"/>
        </a:defRPr>
      </a:lvl4pPr>
      <a:lvl5pPr marL="3991722">
        <a:defRPr>
          <a:latin typeface="+mn-lt"/>
          <a:ea typeface="+mn-ea"/>
          <a:cs typeface="+mn-cs"/>
        </a:defRPr>
      </a:lvl5pPr>
      <a:lvl6pPr marL="4989652">
        <a:defRPr>
          <a:latin typeface="+mn-lt"/>
          <a:ea typeface="+mn-ea"/>
          <a:cs typeface="+mn-cs"/>
        </a:defRPr>
      </a:lvl6pPr>
      <a:lvl7pPr marL="5987583">
        <a:defRPr>
          <a:latin typeface="+mn-lt"/>
          <a:ea typeface="+mn-ea"/>
          <a:cs typeface="+mn-cs"/>
        </a:defRPr>
      </a:lvl7pPr>
      <a:lvl8pPr marL="6985513">
        <a:defRPr>
          <a:latin typeface="+mn-lt"/>
          <a:ea typeface="+mn-ea"/>
          <a:cs typeface="+mn-cs"/>
        </a:defRPr>
      </a:lvl8pPr>
      <a:lvl9pPr marL="7983444">
        <a:defRPr>
          <a:latin typeface="+mn-lt"/>
          <a:ea typeface="+mn-ea"/>
          <a:cs typeface="+mn-cs"/>
        </a:defRPr>
      </a:lvl9pPr>
    </p:bodyStyle>
    <p:otherStyle>
      <a:lvl1pPr marL="0">
        <a:defRPr>
          <a:latin typeface="+mn-lt"/>
          <a:ea typeface="+mn-ea"/>
          <a:cs typeface="+mn-cs"/>
        </a:defRPr>
      </a:lvl1pPr>
      <a:lvl2pPr marL="997930">
        <a:defRPr>
          <a:latin typeface="+mn-lt"/>
          <a:ea typeface="+mn-ea"/>
          <a:cs typeface="+mn-cs"/>
        </a:defRPr>
      </a:lvl2pPr>
      <a:lvl3pPr marL="1995861">
        <a:defRPr>
          <a:latin typeface="+mn-lt"/>
          <a:ea typeface="+mn-ea"/>
          <a:cs typeface="+mn-cs"/>
        </a:defRPr>
      </a:lvl3pPr>
      <a:lvl4pPr marL="2993791">
        <a:defRPr>
          <a:latin typeface="+mn-lt"/>
          <a:ea typeface="+mn-ea"/>
          <a:cs typeface="+mn-cs"/>
        </a:defRPr>
      </a:lvl4pPr>
      <a:lvl5pPr marL="3991722">
        <a:defRPr>
          <a:latin typeface="+mn-lt"/>
          <a:ea typeface="+mn-ea"/>
          <a:cs typeface="+mn-cs"/>
        </a:defRPr>
      </a:lvl5pPr>
      <a:lvl6pPr marL="4989652">
        <a:defRPr>
          <a:latin typeface="+mn-lt"/>
          <a:ea typeface="+mn-ea"/>
          <a:cs typeface="+mn-cs"/>
        </a:defRPr>
      </a:lvl6pPr>
      <a:lvl7pPr marL="5987583">
        <a:defRPr>
          <a:latin typeface="+mn-lt"/>
          <a:ea typeface="+mn-ea"/>
          <a:cs typeface="+mn-cs"/>
        </a:defRPr>
      </a:lvl7pPr>
      <a:lvl8pPr marL="6985513">
        <a:defRPr>
          <a:latin typeface="+mn-lt"/>
          <a:ea typeface="+mn-ea"/>
          <a:cs typeface="+mn-cs"/>
        </a:defRPr>
      </a:lvl8pPr>
      <a:lvl9pPr marL="798344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BABD3"/>
        </a:solidFill>
        <a:effectLst/>
      </p:bgPr>
    </p:bg>
    <p:spTree>
      <p:nvGrpSpPr>
        <p:cNvPr id="1" name=""/>
        <p:cNvGrpSpPr/>
        <p:nvPr/>
      </p:nvGrpSpPr>
      <p:grpSpPr>
        <a:xfrm>
          <a:off x="0" y="0"/>
          <a:ext cx="0" cy="0"/>
          <a:chOff x="0" y="0"/>
          <a:chExt cx="0" cy="0"/>
        </a:xfrm>
      </p:grpSpPr>
      <p:sp>
        <p:nvSpPr>
          <p:cNvPr id="246" name="object 6"/>
          <p:cNvSpPr/>
          <p:nvPr/>
        </p:nvSpPr>
        <p:spPr>
          <a:xfrm>
            <a:off x="9281353" y="8548882"/>
            <a:ext cx="24366260" cy="24070308"/>
          </a:xfrm>
          <a:custGeom>
            <a:avLst/>
            <a:gdLst/>
            <a:ahLst/>
            <a:cxnLst/>
            <a:rect l="l" t="t" r="r" b="b"/>
            <a:pathLst>
              <a:path w="4860290" h="5441315">
                <a:moveTo>
                  <a:pt x="0" y="5440945"/>
                </a:moveTo>
                <a:lnTo>
                  <a:pt x="4859968" y="5440945"/>
                </a:lnTo>
                <a:lnTo>
                  <a:pt x="4859968" y="0"/>
                </a:lnTo>
                <a:lnTo>
                  <a:pt x="0" y="0"/>
                </a:lnTo>
                <a:lnTo>
                  <a:pt x="0" y="5440945"/>
                </a:lnTo>
                <a:close/>
              </a:path>
            </a:pathLst>
          </a:custGeom>
          <a:solidFill>
            <a:schemeClr val="bg1"/>
          </a:solidFill>
        </p:spPr>
        <p:txBody>
          <a:bodyPr wrap="none" lIns="0" tIns="0" rIns="0" bIns="0" rtlCol="0"/>
          <a:lstStyle/>
          <a:p>
            <a:endParaRPr sz="8576" dirty="0">
              <a:latin typeface="Arial" panose="020B0604020202020204" pitchFamily="34" charset="0"/>
              <a:cs typeface="Arial" panose="020B0604020202020204" pitchFamily="34" charset="0"/>
            </a:endParaRPr>
          </a:p>
        </p:txBody>
      </p:sp>
      <p:sp>
        <p:nvSpPr>
          <p:cNvPr id="256" name="object 67"/>
          <p:cNvSpPr/>
          <p:nvPr/>
        </p:nvSpPr>
        <p:spPr>
          <a:xfrm>
            <a:off x="1" y="6601968"/>
            <a:ext cx="9053816" cy="1706999"/>
          </a:xfrm>
          <a:custGeom>
            <a:avLst/>
            <a:gdLst/>
            <a:ahLst/>
            <a:cxnLst/>
            <a:rect l="l" t="t" r="r" b="b"/>
            <a:pathLst>
              <a:path w="3118484" h="805179">
                <a:moveTo>
                  <a:pt x="0" y="804588"/>
                </a:moveTo>
                <a:lnTo>
                  <a:pt x="3118107" y="804588"/>
                </a:lnTo>
                <a:lnTo>
                  <a:pt x="3118107" y="0"/>
                </a:lnTo>
                <a:lnTo>
                  <a:pt x="0" y="0"/>
                </a:lnTo>
                <a:lnTo>
                  <a:pt x="0" y="804588"/>
                </a:lnTo>
                <a:close/>
              </a:path>
            </a:pathLst>
          </a:custGeom>
          <a:solidFill>
            <a:srgbClr val="E6E5E5"/>
          </a:solidFill>
        </p:spPr>
        <p:txBody>
          <a:bodyPr wrap="square" lIns="0" tIns="0" rIns="0" bIns="0" rtlCol="0" anchor="ctr"/>
          <a:lstStyle/>
          <a:p>
            <a:pPr algn="ctr"/>
            <a:r>
              <a:rPr lang="en-US" sz="6600" b="1" spc="33" dirty="0">
                <a:solidFill>
                  <a:srgbClr val="231F20"/>
                </a:solidFill>
                <a:latin typeface="Gotham"/>
                <a:cs typeface="Arial"/>
              </a:rPr>
              <a:t>INTRODUCTION</a:t>
            </a:r>
            <a:endParaRPr lang="en-US" sz="6600" dirty="0">
              <a:latin typeface="Gotham"/>
              <a:cs typeface="Arial"/>
            </a:endParaRPr>
          </a:p>
        </p:txBody>
      </p:sp>
      <p:sp>
        <p:nvSpPr>
          <p:cNvPr id="250" name="object 6"/>
          <p:cNvSpPr/>
          <p:nvPr/>
        </p:nvSpPr>
        <p:spPr>
          <a:xfrm>
            <a:off x="17391" y="31679727"/>
            <a:ext cx="43881962" cy="1251226"/>
          </a:xfrm>
          <a:custGeom>
            <a:avLst/>
            <a:gdLst/>
            <a:ahLst/>
            <a:cxnLst/>
            <a:rect l="l" t="t" r="r" b="b"/>
            <a:pathLst>
              <a:path w="4860290" h="5441315">
                <a:moveTo>
                  <a:pt x="0" y="5440945"/>
                </a:moveTo>
                <a:lnTo>
                  <a:pt x="4859968" y="5440945"/>
                </a:lnTo>
                <a:lnTo>
                  <a:pt x="4859968" y="0"/>
                </a:lnTo>
                <a:lnTo>
                  <a:pt x="0" y="0"/>
                </a:lnTo>
                <a:lnTo>
                  <a:pt x="0" y="5440945"/>
                </a:lnTo>
                <a:close/>
              </a:path>
            </a:pathLst>
          </a:custGeom>
          <a:solidFill>
            <a:schemeClr val="bg1"/>
          </a:solidFill>
        </p:spPr>
        <p:txBody>
          <a:bodyPr wrap="square" lIns="0" tIns="0" rIns="0" bIns="0" rtlCol="0"/>
          <a:lstStyle/>
          <a:p>
            <a:endParaRPr sz="8576"/>
          </a:p>
        </p:txBody>
      </p:sp>
      <p:sp>
        <p:nvSpPr>
          <p:cNvPr id="241" name="object 6"/>
          <p:cNvSpPr/>
          <p:nvPr/>
        </p:nvSpPr>
        <p:spPr>
          <a:xfrm>
            <a:off x="-67476" y="24454"/>
            <a:ext cx="43954057" cy="6223946"/>
          </a:xfrm>
          <a:custGeom>
            <a:avLst/>
            <a:gdLst/>
            <a:ahLst/>
            <a:cxnLst/>
            <a:rect l="l" t="t" r="r" b="b"/>
            <a:pathLst>
              <a:path w="4860290" h="5441315">
                <a:moveTo>
                  <a:pt x="0" y="5440945"/>
                </a:moveTo>
                <a:lnTo>
                  <a:pt x="4859968" y="5440945"/>
                </a:lnTo>
                <a:lnTo>
                  <a:pt x="4859968" y="0"/>
                </a:lnTo>
                <a:lnTo>
                  <a:pt x="0" y="0"/>
                </a:lnTo>
                <a:lnTo>
                  <a:pt x="0" y="5440945"/>
                </a:lnTo>
                <a:close/>
              </a:path>
            </a:pathLst>
          </a:custGeom>
          <a:solidFill>
            <a:srgbClr val="EBF5F9"/>
          </a:solidFill>
        </p:spPr>
        <p:txBody>
          <a:bodyPr wrap="square" lIns="0" tIns="0" rIns="0" bIns="0" rtlCol="0"/>
          <a:lstStyle/>
          <a:p>
            <a:endParaRPr sz="8576"/>
          </a:p>
        </p:txBody>
      </p:sp>
      <p:sp>
        <p:nvSpPr>
          <p:cNvPr id="242" name="object 6"/>
          <p:cNvSpPr/>
          <p:nvPr/>
        </p:nvSpPr>
        <p:spPr>
          <a:xfrm>
            <a:off x="33938516" y="8449189"/>
            <a:ext cx="9952683" cy="9504793"/>
          </a:xfrm>
          <a:custGeom>
            <a:avLst/>
            <a:gdLst/>
            <a:ahLst/>
            <a:cxnLst/>
            <a:rect l="l" t="t" r="r" b="b"/>
            <a:pathLst>
              <a:path w="4860290" h="5441315">
                <a:moveTo>
                  <a:pt x="0" y="5440945"/>
                </a:moveTo>
                <a:lnTo>
                  <a:pt x="4859968" y="5440945"/>
                </a:lnTo>
                <a:lnTo>
                  <a:pt x="4859968" y="0"/>
                </a:lnTo>
                <a:lnTo>
                  <a:pt x="0" y="0"/>
                </a:lnTo>
                <a:lnTo>
                  <a:pt x="0" y="5440945"/>
                </a:lnTo>
                <a:close/>
              </a:path>
            </a:pathLst>
          </a:custGeom>
          <a:solidFill>
            <a:srgbClr val="E29926"/>
          </a:solidFill>
        </p:spPr>
        <p:txBody>
          <a:bodyPr wrap="square" lIns="0" tIns="0" rIns="0" bIns="0" rtlCol="0"/>
          <a:lstStyle/>
          <a:p>
            <a:endParaRPr sz="8576"/>
          </a:p>
        </p:txBody>
      </p:sp>
      <p:sp>
        <p:nvSpPr>
          <p:cNvPr id="243" name="object 6"/>
          <p:cNvSpPr/>
          <p:nvPr/>
        </p:nvSpPr>
        <p:spPr>
          <a:xfrm>
            <a:off x="33869723" y="19983056"/>
            <a:ext cx="10021477" cy="3523381"/>
          </a:xfrm>
          <a:custGeom>
            <a:avLst/>
            <a:gdLst/>
            <a:ahLst/>
            <a:cxnLst/>
            <a:rect l="l" t="t" r="r" b="b"/>
            <a:pathLst>
              <a:path w="4860290" h="5441315">
                <a:moveTo>
                  <a:pt x="0" y="5440945"/>
                </a:moveTo>
                <a:lnTo>
                  <a:pt x="4859968" y="5440945"/>
                </a:lnTo>
                <a:lnTo>
                  <a:pt x="4859968" y="0"/>
                </a:lnTo>
                <a:lnTo>
                  <a:pt x="0" y="0"/>
                </a:lnTo>
                <a:lnTo>
                  <a:pt x="0" y="5440945"/>
                </a:lnTo>
                <a:close/>
              </a:path>
            </a:pathLst>
          </a:custGeom>
          <a:solidFill>
            <a:srgbClr val="EBF5F9"/>
          </a:solidFill>
        </p:spPr>
        <p:txBody>
          <a:bodyPr wrap="square" lIns="0" tIns="0" rIns="0" bIns="0" rtlCol="0"/>
          <a:lstStyle/>
          <a:p>
            <a:endParaRPr sz="8576"/>
          </a:p>
        </p:txBody>
      </p:sp>
      <p:sp>
        <p:nvSpPr>
          <p:cNvPr id="244" name="object 6"/>
          <p:cNvSpPr/>
          <p:nvPr/>
        </p:nvSpPr>
        <p:spPr>
          <a:xfrm>
            <a:off x="33869722" y="25247156"/>
            <a:ext cx="10021477" cy="5215520"/>
          </a:xfrm>
          <a:custGeom>
            <a:avLst/>
            <a:gdLst/>
            <a:ahLst/>
            <a:cxnLst/>
            <a:rect l="l" t="t" r="r" b="b"/>
            <a:pathLst>
              <a:path w="4860290" h="5441315">
                <a:moveTo>
                  <a:pt x="0" y="5440945"/>
                </a:moveTo>
                <a:lnTo>
                  <a:pt x="4859968" y="5440945"/>
                </a:lnTo>
                <a:lnTo>
                  <a:pt x="4859968" y="0"/>
                </a:lnTo>
                <a:lnTo>
                  <a:pt x="0" y="0"/>
                </a:lnTo>
                <a:lnTo>
                  <a:pt x="0" y="5440945"/>
                </a:lnTo>
                <a:close/>
              </a:path>
            </a:pathLst>
          </a:custGeom>
          <a:solidFill>
            <a:srgbClr val="EBF5F9"/>
          </a:solidFill>
        </p:spPr>
        <p:txBody>
          <a:bodyPr wrap="square" lIns="0" tIns="0" rIns="0" bIns="0" rtlCol="0"/>
          <a:lstStyle/>
          <a:p>
            <a:endParaRPr sz="8576"/>
          </a:p>
        </p:txBody>
      </p:sp>
      <p:sp>
        <p:nvSpPr>
          <p:cNvPr id="5" name="object 5"/>
          <p:cNvSpPr txBox="1"/>
          <p:nvPr/>
        </p:nvSpPr>
        <p:spPr>
          <a:xfrm>
            <a:off x="3657600" y="4653642"/>
            <a:ext cx="36576000" cy="769441"/>
          </a:xfrm>
          <a:prstGeom prst="rect">
            <a:avLst/>
          </a:prstGeom>
        </p:spPr>
        <p:txBody>
          <a:bodyPr vert="horz" wrap="square" lIns="0" tIns="0" rIns="0" bIns="0" rtlCol="0">
            <a:spAutoFit/>
          </a:bodyPr>
          <a:lstStyle/>
          <a:p>
            <a:pPr marL="27720" algn="ctr" defTabSz="7315200"/>
            <a:r>
              <a:rPr lang="en-US" sz="5000" spc="-22" dirty="0">
                <a:solidFill>
                  <a:srgbClr val="231F20"/>
                </a:solidFill>
                <a:latin typeface="Arial"/>
                <a:cs typeface="Arial"/>
              </a:rPr>
              <a:t>Victoria M. Whaley		Devin M. Kearns</a:t>
            </a:r>
            <a:endParaRPr sz="5000" dirty="0">
              <a:latin typeface="Arial"/>
              <a:cs typeface="Arial"/>
            </a:endParaRPr>
          </a:p>
        </p:txBody>
      </p:sp>
      <p:sp>
        <p:nvSpPr>
          <p:cNvPr id="6" name="object 6"/>
          <p:cNvSpPr/>
          <p:nvPr/>
        </p:nvSpPr>
        <p:spPr>
          <a:xfrm>
            <a:off x="0" y="8059197"/>
            <a:ext cx="9053817" cy="9775605"/>
          </a:xfrm>
          <a:custGeom>
            <a:avLst/>
            <a:gdLst/>
            <a:ahLst/>
            <a:cxnLst/>
            <a:rect l="l" t="t" r="r" b="b"/>
            <a:pathLst>
              <a:path w="4860290" h="5441315">
                <a:moveTo>
                  <a:pt x="0" y="5440945"/>
                </a:moveTo>
                <a:lnTo>
                  <a:pt x="4859968" y="5440945"/>
                </a:lnTo>
                <a:lnTo>
                  <a:pt x="4859968" y="0"/>
                </a:lnTo>
                <a:lnTo>
                  <a:pt x="0" y="0"/>
                </a:lnTo>
                <a:lnTo>
                  <a:pt x="0" y="5440945"/>
                </a:lnTo>
                <a:close/>
              </a:path>
            </a:pathLst>
          </a:custGeom>
          <a:solidFill>
            <a:srgbClr val="EBF5F9"/>
          </a:solidFill>
          <a:ln>
            <a:solidFill>
              <a:srgbClr val="7BABD3"/>
            </a:solidFill>
          </a:ln>
        </p:spPr>
        <p:txBody>
          <a:bodyPr wrap="square" lIns="0" tIns="0" rIns="0" bIns="0" rtlCol="0"/>
          <a:lstStyle/>
          <a:p>
            <a:endParaRPr sz="8576"/>
          </a:p>
        </p:txBody>
      </p:sp>
      <p:sp>
        <p:nvSpPr>
          <p:cNvPr id="9" name="object 9"/>
          <p:cNvSpPr/>
          <p:nvPr/>
        </p:nvSpPr>
        <p:spPr>
          <a:xfrm>
            <a:off x="0" y="27265020"/>
            <a:ext cx="9053817" cy="3218230"/>
          </a:xfrm>
          <a:custGeom>
            <a:avLst/>
            <a:gdLst/>
            <a:ahLst/>
            <a:cxnLst/>
            <a:rect l="l" t="t" r="r" b="b"/>
            <a:pathLst>
              <a:path w="4860290" h="2637790">
                <a:moveTo>
                  <a:pt x="0" y="2637290"/>
                </a:moveTo>
                <a:lnTo>
                  <a:pt x="4859968" y="2637290"/>
                </a:lnTo>
                <a:lnTo>
                  <a:pt x="4859968" y="0"/>
                </a:lnTo>
                <a:lnTo>
                  <a:pt x="0" y="0"/>
                </a:lnTo>
                <a:lnTo>
                  <a:pt x="0" y="2637290"/>
                </a:lnTo>
                <a:close/>
              </a:path>
            </a:pathLst>
          </a:custGeom>
          <a:solidFill>
            <a:srgbClr val="EBF5F9"/>
          </a:solidFill>
        </p:spPr>
        <p:txBody>
          <a:bodyPr wrap="square" lIns="0" tIns="0" rIns="0" bIns="0" rtlCol="0"/>
          <a:lstStyle/>
          <a:p>
            <a:endParaRPr sz="8576"/>
          </a:p>
        </p:txBody>
      </p:sp>
      <p:sp>
        <p:nvSpPr>
          <p:cNvPr id="10" name="object 10"/>
          <p:cNvSpPr txBox="1"/>
          <p:nvPr/>
        </p:nvSpPr>
        <p:spPr>
          <a:xfrm>
            <a:off x="347818" y="8548882"/>
            <a:ext cx="8415097" cy="9025189"/>
          </a:xfrm>
          <a:prstGeom prst="rect">
            <a:avLst/>
          </a:prstGeom>
        </p:spPr>
        <p:txBody>
          <a:bodyPr vert="horz" wrap="square" lIns="0" tIns="0" rIns="0" bIns="0" rtlCol="0">
            <a:noAutofit/>
          </a:bodyPr>
          <a:lstStyle/>
          <a:p>
            <a:pPr marL="27720" marR="11088">
              <a:lnSpc>
                <a:spcPct val="113100"/>
              </a:lnSpc>
            </a:pPr>
            <a:r>
              <a:rPr lang="en-US" sz="2600" spc="22" dirty="0">
                <a:solidFill>
                  <a:srgbClr val="231F20"/>
                </a:solidFill>
                <a:cs typeface="Arial"/>
              </a:rPr>
              <a:t>Polysyllabic words have increasing importance and frequency in texts for older readers (</a:t>
            </a:r>
            <a:r>
              <a:rPr lang="en-US" sz="2600" spc="22" dirty="0" err="1">
                <a:solidFill>
                  <a:srgbClr val="231F20"/>
                </a:solidFill>
                <a:cs typeface="Arial"/>
              </a:rPr>
              <a:t>Hiebert</a:t>
            </a:r>
            <a:r>
              <a:rPr lang="en-US" sz="2600" spc="22" dirty="0">
                <a:solidFill>
                  <a:srgbClr val="231F20"/>
                </a:solidFill>
                <a:cs typeface="Arial"/>
              </a:rPr>
              <a:t>, Martin, &amp; Menon, 2005) and present significant reading challenges. </a:t>
            </a:r>
          </a:p>
          <a:p>
            <a:pPr marL="27720" marR="11088">
              <a:lnSpc>
                <a:spcPct val="113100"/>
              </a:lnSpc>
            </a:pPr>
            <a:r>
              <a:rPr lang="en-US" sz="2600" spc="22" dirty="0">
                <a:solidFill>
                  <a:srgbClr val="231F20"/>
                </a:solidFill>
                <a:cs typeface="Arial"/>
              </a:rPr>
              <a:t> Many popular, commercially available interventions for individuals with dyslexia emphasize instruction in syllable types and rules for syllable division.  These may treat syllables as primarily useful for decoding words, but provide minimal information regarding meaning.  Instruction may include very rare words or non-words for which students have no lexical representation.  However, correlational studies support the value of semantic and morphological knowledge in decoding words (Kearns &amp; Al </a:t>
            </a:r>
            <a:r>
              <a:rPr lang="en-US" sz="2600" spc="22" dirty="0" err="1">
                <a:solidFill>
                  <a:srgbClr val="231F20"/>
                </a:solidFill>
                <a:cs typeface="Arial"/>
              </a:rPr>
              <a:t>Ghanem</a:t>
            </a:r>
            <a:r>
              <a:rPr lang="en-US" sz="2600" spc="22" dirty="0">
                <a:solidFill>
                  <a:srgbClr val="231F20"/>
                </a:solidFill>
                <a:cs typeface="Arial"/>
              </a:rPr>
              <a:t>, 2019) and the potential value of introducing morphemes in early literacy instruction (Carlisle &amp; Kearns, 2017) individuals with dyslexia.  Since morphemes contribute to both phonological and semantic features of a word, they are well suited to illustrate the effects of semantic information.  </a:t>
            </a:r>
          </a:p>
        </p:txBody>
      </p:sp>
      <p:sp>
        <p:nvSpPr>
          <p:cNvPr id="14" name="object 14"/>
          <p:cNvSpPr txBox="1"/>
          <p:nvPr/>
        </p:nvSpPr>
        <p:spPr>
          <a:xfrm>
            <a:off x="394324" y="28089167"/>
            <a:ext cx="8322083" cy="2233287"/>
          </a:xfrm>
          <a:prstGeom prst="rect">
            <a:avLst/>
          </a:prstGeom>
        </p:spPr>
        <p:txBody>
          <a:bodyPr vert="horz" wrap="square" lIns="0" tIns="0" rIns="0" bIns="0" rtlCol="0">
            <a:noAutofit/>
          </a:bodyPr>
          <a:lstStyle/>
          <a:p>
            <a:pPr marL="27720" marR="11088"/>
            <a:r>
              <a:rPr lang="en-US" sz="1900" dirty="0">
                <a:cs typeface="Arial"/>
              </a:rPr>
              <a:t>Special thanks to Sandra </a:t>
            </a:r>
            <a:r>
              <a:rPr lang="en-US" sz="1900" dirty="0" err="1">
                <a:cs typeface="Arial"/>
              </a:rPr>
              <a:t>Florez</a:t>
            </a:r>
            <a:r>
              <a:rPr lang="en-US" sz="1900" dirty="0">
                <a:cs typeface="Arial"/>
              </a:rPr>
              <a:t>-Gonzalez and Anna Martineau for their contributions to this project.</a:t>
            </a:r>
          </a:p>
          <a:p>
            <a:pPr marL="27720" marR="11088"/>
            <a:r>
              <a:rPr lang="en-US" sz="1900" dirty="0">
                <a:cs typeface="Arial"/>
              </a:rPr>
              <a:t>The research described in this  poster was supported in part by Grant </a:t>
            </a:r>
            <a:r>
              <a:rPr lang="en-US" sz="1900" dirty="0" err="1">
                <a:cs typeface="Arial"/>
              </a:rPr>
              <a:t>H325H140001</a:t>
            </a:r>
            <a:r>
              <a:rPr lang="en-US" sz="1900" dirty="0">
                <a:cs typeface="Arial"/>
              </a:rPr>
              <a:t> from the Office of Special Education Programs, U.S. Department of Education.  Also supported by a Tier III  Academic Plan Grant from the Office of the Provost of the University of Connecticut.   Nothing in the poster necessarily reflects the positions or policies of the federal government and no endorsement should be inferred. </a:t>
            </a:r>
          </a:p>
          <a:p>
            <a:pPr marL="27720" marR="11088">
              <a:spcBef>
                <a:spcPts val="2958"/>
              </a:spcBef>
            </a:pPr>
            <a:endParaRPr lang="en-US" sz="1900" dirty="0">
              <a:cs typeface="Arial"/>
            </a:endParaRPr>
          </a:p>
          <a:p>
            <a:pPr marL="27720" marR="11088">
              <a:lnSpc>
                <a:spcPct val="152700"/>
              </a:lnSpc>
              <a:spcBef>
                <a:spcPts val="2958"/>
              </a:spcBef>
            </a:pPr>
            <a:r>
              <a:rPr lang="en-US" sz="1900" dirty="0">
                <a:latin typeface="Arial"/>
                <a:cs typeface="Arial"/>
              </a:rPr>
              <a:t>. </a:t>
            </a:r>
            <a:endParaRPr sz="1900" dirty="0">
              <a:latin typeface="Arial"/>
              <a:cs typeface="Arial"/>
            </a:endParaRPr>
          </a:p>
        </p:txBody>
      </p:sp>
      <p:sp>
        <p:nvSpPr>
          <p:cNvPr id="15" name="object 15"/>
          <p:cNvSpPr txBox="1"/>
          <p:nvPr/>
        </p:nvSpPr>
        <p:spPr>
          <a:xfrm>
            <a:off x="34273665" y="20529614"/>
            <a:ext cx="9388935" cy="2345883"/>
          </a:xfrm>
          <a:prstGeom prst="rect">
            <a:avLst/>
          </a:prstGeom>
        </p:spPr>
        <p:txBody>
          <a:bodyPr vert="horz" wrap="square" lIns="0" tIns="0" rIns="0" bIns="0" rtlCol="0">
            <a:noAutofit/>
          </a:bodyPr>
          <a:lstStyle/>
          <a:p>
            <a:pPr marL="169863" marR="11088" indent="-142875">
              <a:lnSpc>
                <a:spcPct val="113100"/>
              </a:lnSpc>
              <a:spcBef>
                <a:spcPts val="600"/>
              </a:spcBef>
              <a:buFont typeface="Arial" panose="020B0604020202020204" pitchFamily="34" charset="0"/>
              <a:buChar char="•"/>
            </a:pPr>
            <a:r>
              <a:rPr lang="en-US" sz="2600" spc="22" dirty="0">
                <a:solidFill>
                  <a:srgbClr val="231F20"/>
                </a:solidFill>
                <a:latin typeface="Arial"/>
                <a:cs typeface="Arial"/>
              </a:rPr>
              <a:t>Small sample size limits generalizability</a:t>
            </a:r>
          </a:p>
          <a:p>
            <a:pPr marL="169863" marR="11088" indent="-142875">
              <a:lnSpc>
                <a:spcPct val="113100"/>
              </a:lnSpc>
              <a:spcBef>
                <a:spcPts val="600"/>
              </a:spcBef>
              <a:buFont typeface="Arial" panose="020B0604020202020204" pitchFamily="34" charset="0"/>
              <a:buChar char="•"/>
            </a:pPr>
            <a:r>
              <a:rPr lang="en-US" sz="2600" spc="22" dirty="0">
                <a:solidFill>
                  <a:srgbClr val="231F20"/>
                </a:solidFill>
                <a:latin typeface="Arial"/>
                <a:cs typeface="Arial"/>
              </a:rPr>
              <a:t>Brevity of intervention complicates distinguishing differences between intervention groups and control</a:t>
            </a:r>
          </a:p>
          <a:p>
            <a:pPr marL="169863" marR="11088" indent="-142875">
              <a:lnSpc>
                <a:spcPct val="113100"/>
              </a:lnSpc>
              <a:spcBef>
                <a:spcPts val="600"/>
              </a:spcBef>
              <a:buFont typeface="Arial" panose="020B0604020202020204" pitchFamily="34" charset="0"/>
              <a:buChar char="•"/>
            </a:pPr>
            <a:r>
              <a:rPr lang="en-US" sz="2600" spc="22" dirty="0">
                <a:solidFill>
                  <a:srgbClr val="231F20"/>
                </a:solidFill>
                <a:latin typeface="Arial"/>
                <a:cs typeface="Arial"/>
              </a:rPr>
              <a:t>Unclear whether business as usual instruction was similar in all school sites. </a:t>
            </a:r>
            <a:endParaRPr sz="2600" dirty="0">
              <a:latin typeface="Arial"/>
              <a:cs typeface="Arial"/>
            </a:endParaRPr>
          </a:p>
        </p:txBody>
      </p:sp>
      <p:sp>
        <p:nvSpPr>
          <p:cNvPr id="16" name="object 16"/>
          <p:cNvSpPr txBox="1"/>
          <p:nvPr/>
        </p:nvSpPr>
        <p:spPr>
          <a:xfrm>
            <a:off x="34439353" y="25803133"/>
            <a:ext cx="9447226" cy="3914867"/>
          </a:xfrm>
          <a:prstGeom prst="rect">
            <a:avLst/>
          </a:prstGeom>
        </p:spPr>
        <p:txBody>
          <a:bodyPr vert="horz" wrap="square" lIns="0" tIns="0" rIns="0" bIns="0" rtlCol="0">
            <a:noAutofit/>
          </a:bodyPr>
          <a:lstStyle/>
          <a:p>
            <a:pPr marL="457200" indent="-457200">
              <a:spcBef>
                <a:spcPts val="1800"/>
              </a:spcBef>
            </a:pPr>
            <a:r>
              <a:rPr lang="en-US" sz="2000" dirty="0"/>
              <a:t>Carlisle, J. F., &amp; Kearns, D. M. (2017). Learning to read morphologically-complex words. In K. Cain, R. </a:t>
            </a:r>
            <a:r>
              <a:rPr lang="en-US" sz="2000" dirty="0" err="1"/>
              <a:t>Parrila</a:t>
            </a:r>
            <a:r>
              <a:rPr lang="en-US" sz="2000" dirty="0"/>
              <a:t>, &amp; D. L. Compton (Eds.), </a:t>
            </a:r>
            <a:r>
              <a:rPr lang="en-US" sz="2000" i="1" dirty="0"/>
              <a:t>Theories of Reading Development, </a:t>
            </a:r>
            <a:r>
              <a:rPr lang="en-US" sz="2000" dirty="0"/>
              <a:t>pp. 191–214. John Benjamins Publishing Company.  https://doi.org/10.1075/swll.15.11car </a:t>
            </a:r>
          </a:p>
          <a:p>
            <a:pPr marL="457200" marR="389470" indent="-457200">
              <a:spcBef>
                <a:spcPts val="1800"/>
              </a:spcBef>
            </a:pPr>
            <a:r>
              <a:rPr lang="en-US" sz="2000" dirty="0">
                <a:solidFill>
                  <a:srgbClr val="231F20"/>
                </a:solidFill>
                <a:cs typeface="Arial"/>
              </a:rPr>
              <a:t>Hiebert, E. H., Martin, L. A., &amp; Menon, S. (2005). Are there alternatives in reading textbooks? An examination of three beginning reading programs. </a:t>
            </a:r>
            <a:r>
              <a:rPr lang="en-US" sz="2000" i="1" dirty="0">
                <a:solidFill>
                  <a:srgbClr val="231F20"/>
                </a:solidFill>
                <a:cs typeface="Arial"/>
              </a:rPr>
              <a:t>Reading &amp; Writing Quarterly, 21, 7</a:t>
            </a:r>
            <a:r>
              <a:rPr lang="en-US" sz="2000" dirty="0"/>
              <a:t>–</a:t>
            </a:r>
            <a:r>
              <a:rPr lang="en-US" sz="2000" i="1" dirty="0">
                <a:solidFill>
                  <a:srgbClr val="231F20"/>
                </a:solidFill>
                <a:cs typeface="Arial"/>
              </a:rPr>
              <a:t>32.</a:t>
            </a:r>
          </a:p>
          <a:p>
            <a:pPr marL="457200" indent="-457200">
              <a:spcBef>
                <a:spcPts val="1800"/>
              </a:spcBef>
            </a:pPr>
            <a:r>
              <a:rPr lang="en-US" sz="2000" dirty="0"/>
              <a:t>Kearns, D. M., &amp; Al Ghanem, R. (2019). The role of semantic information in children’s word reading: Does meaning affect ability to say polysyllabic words aloud? </a:t>
            </a:r>
            <a:r>
              <a:rPr lang="en-US" sz="2000" i="1" dirty="0"/>
              <a:t>Journal of Educational Psychology</a:t>
            </a:r>
            <a:r>
              <a:rPr lang="en-US" sz="2000" dirty="0"/>
              <a:t>. Online First. https://doi.org/10.1037/edu0000316 </a:t>
            </a:r>
          </a:p>
        </p:txBody>
      </p:sp>
      <p:sp>
        <p:nvSpPr>
          <p:cNvPr id="67" name="object 67"/>
          <p:cNvSpPr/>
          <p:nvPr/>
        </p:nvSpPr>
        <p:spPr>
          <a:xfrm>
            <a:off x="9281353" y="6601967"/>
            <a:ext cx="8271961" cy="2552720"/>
          </a:xfrm>
          <a:custGeom>
            <a:avLst/>
            <a:gdLst/>
            <a:ahLst/>
            <a:cxnLst/>
            <a:rect l="l" t="t" r="r" b="b"/>
            <a:pathLst>
              <a:path w="3118484" h="805179">
                <a:moveTo>
                  <a:pt x="0" y="804588"/>
                </a:moveTo>
                <a:lnTo>
                  <a:pt x="3118107" y="804588"/>
                </a:lnTo>
                <a:lnTo>
                  <a:pt x="3118107" y="0"/>
                </a:lnTo>
                <a:lnTo>
                  <a:pt x="0" y="0"/>
                </a:lnTo>
                <a:lnTo>
                  <a:pt x="0" y="804588"/>
                </a:lnTo>
                <a:close/>
              </a:path>
            </a:pathLst>
          </a:custGeom>
          <a:solidFill>
            <a:srgbClr val="E6E5E5"/>
          </a:solidFill>
        </p:spPr>
        <p:txBody>
          <a:bodyPr wrap="square" lIns="457200" tIns="0" rIns="0" bIns="0" rtlCol="0" anchor="ctr"/>
          <a:lstStyle/>
          <a:p>
            <a:r>
              <a:rPr lang="en-US" sz="6600" b="1" spc="33" dirty="0">
                <a:solidFill>
                  <a:srgbClr val="231F20"/>
                </a:solidFill>
                <a:latin typeface="Gotham"/>
                <a:cs typeface="Arial"/>
              </a:rPr>
              <a:t>METHOD</a:t>
            </a:r>
            <a:endParaRPr lang="en-US" sz="6600" dirty="0">
              <a:latin typeface="Gotham"/>
              <a:cs typeface="Arial"/>
            </a:endParaRPr>
          </a:p>
        </p:txBody>
      </p:sp>
      <p:sp>
        <p:nvSpPr>
          <p:cNvPr id="64" name="object 64"/>
          <p:cNvSpPr txBox="1"/>
          <p:nvPr/>
        </p:nvSpPr>
        <p:spPr>
          <a:xfrm>
            <a:off x="34087639" y="10111282"/>
            <a:ext cx="7867151" cy="470385"/>
          </a:xfrm>
          <a:prstGeom prst="rect">
            <a:avLst/>
          </a:prstGeom>
        </p:spPr>
        <p:txBody>
          <a:bodyPr vert="horz" wrap="square" lIns="0" tIns="0" rIns="0" bIns="0" rtlCol="0">
            <a:spAutoFit/>
          </a:bodyPr>
          <a:lstStyle/>
          <a:p>
            <a:pPr marL="575196" marR="11088" indent="-547476">
              <a:lnSpc>
                <a:spcPct val="113100"/>
              </a:lnSpc>
              <a:buFont typeface="Gotham"/>
              <a:buChar char="·"/>
              <a:tabLst>
                <a:tab pos="575196" algn="l"/>
                <a:tab pos="576582" algn="l"/>
              </a:tabLst>
            </a:pPr>
            <a:endParaRPr sz="2947" dirty="0">
              <a:latin typeface="Arial"/>
              <a:cs typeface="Arial"/>
            </a:endParaRPr>
          </a:p>
        </p:txBody>
      </p:sp>
      <p:sp>
        <p:nvSpPr>
          <p:cNvPr id="69" name="object 69"/>
          <p:cNvSpPr/>
          <p:nvPr/>
        </p:nvSpPr>
        <p:spPr>
          <a:xfrm>
            <a:off x="9275928" y="17146012"/>
            <a:ext cx="24371685" cy="1309734"/>
          </a:xfrm>
          <a:custGeom>
            <a:avLst/>
            <a:gdLst/>
            <a:ahLst/>
            <a:cxnLst/>
            <a:rect l="l" t="t" r="r" b="b"/>
            <a:pathLst>
              <a:path w="1861820" h="647700">
                <a:moveTo>
                  <a:pt x="0" y="647525"/>
                </a:moveTo>
                <a:lnTo>
                  <a:pt x="1861548" y="647525"/>
                </a:lnTo>
                <a:lnTo>
                  <a:pt x="1861548" y="0"/>
                </a:lnTo>
                <a:lnTo>
                  <a:pt x="0" y="0"/>
                </a:lnTo>
                <a:lnTo>
                  <a:pt x="0" y="647525"/>
                </a:lnTo>
                <a:close/>
              </a:path>
            </a:pathLst>
          </a:custGeom>
          <a:solidFill>
            <a:srgbClr val="E6E5E5"/>
          </a:solidFill>
        </p:spPr>
        <p:txBody>
          <a:bodyPr wrap="square" lIns="457200" tIns="0" rIns="0" bIns="0" rtlCol="0" anchor="ctr"/>
          <a:lstStyle/>
          <a:p>
            <a:r>
              <a:rPr lang="en-US" sz="6600" b="1" spc="22" dirty="0">
                <a:solidFill>
                  <a:srgbClr val="231F20"/>
                </a:solidFill>
                <a:latin typeface="Gotham"/>
                <a:cs typeface="Arial"/>
              </a:rPr>
              <a:t>RESU</a:t>
            </a:r>
            <a:r>
              <a:rPr lang="en-US" sz="6600" b="1" spc="-382" dirty="0">
                <a:solidFill>
                  <a:srgbClr val="231F20"/>
                </a:solidFill>
                <a:latin typeface="Gotham"/>
                <a:cs typeface="Arial"/>
              </a:rPr>
              <a:t>L</a:t>
            </a:r>
            <a:r>
              <a:rPr lang="en-US" sz="6600" b="1" spc="33" dirty="0">
                <a:solidFill>
                  <a:srgbClr val="231F20"/>
                </a:solidFill>
                <a:latin typeface="Gotham"/>
                <a:cs typeface="Arial"/>
              </a:rPr>
              <a:t>TS</a:t>
            </a:r>
            <a:endParaRPr lang="en-US" sz="6600" dirty="0">
              <a:latin typeface="Gotham"/>
              <a:cs typeface="Arial"/>
            </a:endParaRPr>
          </a:p>
        </p:txBody>
      </p:sp>
      <p:sp>
        <p:nvSpPr>
          <p:cNvPr id="99" name="object 99"/>
          <p:cNvSpPr txBox="1"/>
          <p:nvPr/>
        </p:nvSpPr>
        <p:spPr>
          <a:xfrm>
            <a:off x="29315822" y="8509638"/>
            <a:ext cx="264733" cy="503856"/>
          </a:xfrm>
          <a:prstGeom prst="rect">
            <a:avLst/>
          </a:prstGeom>
        </p:spPr>
        <p:txBody>
          <a:bodyPr vert="horz" wrap="square" lIns="0" tIns="0" rIns="0" bIns="0" rtlCol="0">
            <a:spAutoFit/>
          </a:bodyPr>
          <a:lstStyle/>
          <a:p>
            <a:pPr>
              <a:lnSpc>
                <a:spcPct val="100000"/>
              </a:lnSpc>
            </a:pPr>
            <a:endParaRPr sz="3274" dirty="0">
              <a:latin typeface="Arial"/>
              <a:cs typeface="Arial"/>
            </a:endParaRPr>
          </a:p>
        </p:txBody>
      </p:sp>
      <p:sp>
        <p:nvSpPr>
          <p:cNvPr id="101" name="object 101"/>
          <p:cNvSpPr txBox="1"/>
          <p:nvPr/>
        </p:nvSpPr>
        <p:spPr>
          <a:xfrm>
            <a:off x="17730055" y="12255432"/>
            <a:ext cx="264733" cy="503856"/>
          </a:xfrm>
          <a:prstGeom prst="rect">
            <a:avLst/>
          </a:prstGeom>
        </p:spPr>
        <p:txBody>
          <a:bodyPr vert="horz" wrap="square" lIns="0" tIns="0" rIns="0" bIns="0" rtlCol="0">
            <a:spAutoFit/>
          </a:bodyPr>
          <a:lstStyle/>
          <a:p>
            <a:pPr>
              <a:lnSpc>
                <a:spcPct val="100000"/>
              </a:lnSpc>
            </a:pPr>
            <a:endParaRPr sz="3274" dirty="0">
              <a:latin typeface="Arial"/>
              <a:cs typeface="Arial"/>
            </a:endParaRPr>
          </a:p>
        </p:txBody>
      </p:sp>
      <p:sp>
        <p:nvSpPr>
          <p:cNvPr id="105" name="object 105"/>
          <p:cNvSpPr txBox="1"/>
          <p:nvPr/>
        </p:nvSpPr>
        <p:spPr>
          <a:xfrm>
            <a:off x="26321705" y="12255432"/>
            <a:ext cx="264733" cy="503856"/>
          </a:xfrm>
          <a:prstGeom prst="rect">
            <a:avLst/>
          </a:prstGeom>
        </p:spPr>
        <p:txBody>
          <a:bodyPr vert="horz" wrap="square" lIns="0" tIns="0" rIns="0" bIns="0" rtlCol="0">
            <a:spAutoFit/>
          </a:bodyPr>
          <a:lstStyle/>
          <a:p>
            <a:pPr>
              <a:lnSpc>
                <a:spcPct val="100000"/>
              </a:lnSpc>
            </a:pPr>
            <a:endParaRPr sz="3274" dirty="0">
              <a:latin typeface="Arial"/>
              <a:cs typeface="Arial"/>
            </a:endParaRPr>
          </a:p>
        </p:txBody>
      </p:sp>
      <p:sp>
        <p:nvSpPr>
          <p:cNvPr id="107" name="object 107"/>
          <p:cNvSpPr txBox="1"/>
          <p:nvPr/>
        </p:nvSpPr>
        <p:spPr>
          <a:xfrm>
            <a:off x="29389581" y="12255432"/>
            <a:ext cx="264733" cy="503856"/>
          </a:xfrm>
          <a:prstGeom prst="rect">
            <a:avLst/>
          </a:prstGeom>
        </p:spPr>
        <p:txBody>
          <a:bodyPr vert="horz" wrap="square" lIns="0" tIns="0" rIns="0" bIns="0" rtlCol="0">
            <a:spAutoFit/>
          </a:bodyPr>
          <a:lstStyle/>
          <a:p>
            <a:pPr>
              <a:lnSpc>
                <a:spcPct val="100000"/>
              </a:lnSpc>
            </a:pPr>
            <a:endParaRPr sz="3274" dirty="0">
              <a:latin typeface="Arial"/>
              <a:cs typeface="Arial"/>
            </a:endParaRPr>
          </a:p>
        </p:txBody>
      </p:sp>
      <p:sp>
        <p:nvSpPr>
          <p:cNvPr id="111" name="object 111"/>
          <p:cNvSpPr txBox="1"/>
          <p:nvPr/>
        </p:nvSpPr>
        <p:spPr>
          <a:xfrm>
            <a:off x="22230562" y="16009288"/>
            <a:ext cx="453234" cy="503856"/>
          </a:xfrm>
          <a:prstGeom prst="rect">
            <a:avLst/>
          </a:prstGeom>
        </p:spPr>
        <p:txBody>
          <a:bodyPr vert="horz" wrap="square" lIns="0" tIns="0" rIns="0" bIns="0" rtlCol="0">
            <a:spAutoFit/>
          </a:bodyPr>
          <a:lstStyle/>
          <a:p>
            <a:pPr>
              <a:lnSpc>
                <a:spcPct val="100000"/>
              </a:lnSpc>
            </a:pPr>
            <a:r>
              <a:rPr sz="3274" b="1" spc="-153" dirty="0">
                <a:solidFill>
                  <a:srgbClr val="FFFFFF"/>
                </a:solidFill>
                <a:latin typeface="Arial"/>
                <a:cs typeface="Arial"/>
              </a:rPr>
              <a:t>11</a:t>
            </a:r>
            <a:endParaRPr sz="3274" dirty="0">
              <a:latin typeface="Arial"/>
              <a:cs typeface="Arial"/>
            </a:endParaRPr>
          </a:p>
        </p:txBody>
      </p:sp>
      <p:sp>
        <p:nvSpPr>
          <p:cNvPr id="249" name="Title 248"/>
          <p:cNvSpPr>
            <a:spLocks noGrp="1"/>
          </p:cNvSpPr>
          <p:nvPr>
            <p:ph type="title"/>
          </p:nvPr>
        </p:nvSpPr>
        <p:spPr/>
        <p:txBody>
          <a:bodyPr anchor="ctr"/>
          <a:lstStyle/>
          <a:p>
            <a:pPr algn="ctr"/>
            <a:r>
              <a:rPr lang="en-US" sz="12000" spc="-87" dirty="0">
                <a:latin typeface="Gotham" charset="0"/>
                <a:ea typeface="Gotham" charset="0"/>
                <a:cs typeface="Gotham" charset="0"/>
              </a:rPr>
              <a:t>Semantic Knowledge in Polysyllabic Word Reading:</a:t>
            </a:r>
            <a:br>
              <a:rPr lang="en-US" sz="12000" spc="-87" dirty="0">
                <a:latin typeface="Gotham" charset="0"/>
                <a:ea typeface="Gotham" charset="0"/>
                <a:cs typeface="Gotham" charset="0"/>
              </a:rPr>
            </a:br>
            <a:r>
              <a:rPr lang="en-US" sz="12000" spc="-87" dirty="0">
                <a:latin typeface="Gotham" charset="0"/>
                <a:ea typeface="Gotham" charset="0"/>
                <a:cs typeface="Gotham" charset="0"/>
              </a:rPr>
              <a:t>An RCT for a Novel Morpheme Reading Intervention</a:t>
            </a:r>
            <a:endParaRPr lang="en-US" sz="12000" dirty="0">
              <a:latin typeface="Gotham" charset="0"/>
              <a:ea typeface="Gotham" charset="0"/>
              <a:cs typeface="Gotham" charset="0"/>
            </a:endParaRPr>
          </a:p>
        </p:txBody>
      </p:sp>
      <p:grpSp>
        <p:nvGrpSpPr>
          <p:cNvPr id="239" name="Group 238"/>
          <p:cNvGrpSpPr/>
          <p:nvPr/>
        </p:nvGrpSpPr>
        <p:grpSpPr>
          <a:xfrm>
            <a:off x="4619" y="30481259"/>
            <a:ext cx="43881962" cy="1979940"/>
            <a:chOff x="4619" y="30784815"/>
            <a:chExt cx="43881962" cy="2175017"/>
          </a:xfrm>
        </p:grpSpPr>
        <p:sp>
          <p:nvSpPr>
            <p:cNvPr id="248" name="object 6"/>
            <p:cNvSpPr/>
            <p:nvPr/>
          </p:nvSpPr>
          <p:spPr>
            <a:xfrm>
              <a:off x="4619" y="30784815"/>
              <a:ext cx="43881962" cy="2175017"/>
            </a:xfrm>
            <a:custGeom>
              <a:avLst/>
              <a:gdLst/>
              <a:ahLst/>
              <a:cxnLst/>
              <a:rect l="l" t="t" r="r" b="b"/>
              <a:pathLst>
                <a:path w="4860290" h="5441315">
                  <a:moveTo>
                    <a:pt x="0" y="5440945"/>
                  </a:moveTo>
                  <a:lnTo>
                    <a:pt x="4859968" y="5440945"/>
                  </a:lnTo>
                  <a:lnTo>
                    <a:pt x="4859968" y="0"/>
                  </a:lnTo>
                  <a:lnTo>
                    <a:pt x="0" y="0"/>
                  </a:lnTo>
                  <a:lnTo>
                    <a:pt x="0" y="5440945"/>
                  </a:lnTo>
                  <a:close/>
                </a:path>
              </a:pathLst>
            </a:custGeom>
            <a:solidFill>
              <a:srgbClr val="69737C"/>
            </a:solidFill>
          </p:spPr>
          <p:txBody>
            <a:bodyPr wrap="square" lIns="0" tIns="0" rIns="0" bIns="0" rtlCol="0"/>
            <a:lstStyle/>
            <a:p>
              <a:endParaRPr sz="8576"/>
            </a:p>
          </p:txBody>
        </p:sp>
        <p:sp>
          <p:nvSpPr>
            <p:cNvPr id="2" name="object 2"/>
            <p:cNvSpPr txBox="1"/>
            <p:nvPr/>
          </p:nvSpPr>
          <p:spPr>
            <a:xfrm>
              <a:off x="955166" y="31394026"/>
              <a:ext cx="7508167" cy="978986"/>
            </a:xfrm>
            <a:prstGeom prst="rect">
              <a:avLst/>
            </a:prstGeom>
          </p:spPr>
          <p:txBody>
            <a:bodyPr vert="horz" wrap="square" lIns="0" tIns="0" rIns="0" bIns="0" rtlCol="0">
              <a:spAutoFit/>
            </a:bodyPr>
            <a:lstStyle/>
            <a:p>
              <a:pPr marL="27720"/>
              <a:r>
                <a:rPr sz="3056" spc="-11" dirty="0">
                  <a:solidFill>
                    <a:srgbClr val="FFFFFF"/>
                  </a:solidFill>
                  <a:latin typeface="Gotham-Light"/>
                  <a:cs typeface="Gotham-Light"/>
                </a:rPr>
                <a:t>Department of </a:t>
              </a:r>
              <a:r>
                <a:rPr sz="3056" spc="-22" dirty="0">
                  <a:solidFill>
                    <a:srgbClr val="FFFFFF"/>
                  </a:solidFill>
                  <a:latin typeface="Gotham-Light"/>
                  <a:cs typeface="Gotham-Light"/>
                </a:rPr>
                <a:t>Educational</a:t>
              </a:r>
              <a:r>
                <a:rPr sz="3056" spc="-87" dirty="0">
                  <a:solidFill>
                    <a:srgbClr val="FFFFFF"/>
                  </a:solidFill>
                  <a:latin typeface="Gotham-Light"/>
                  <a:cs typeface="Gotham-Light"/>
                </a:rPr>
                <a:t> </a:t>
              </a:r>
              <a:r>
                <a:rPr sz="3056" spc="-33" dirty="0">
                  <a:solidFill>
                    <a:srgbClr val="FFFFFF"/>
                  </a:solidFill>
                  <a:latin typeface="Gotham-Light"/>
                  <a:cs typeface="Gotham-Light"/>
                </a:rPr>
                <a:t>Psychology</a:t>
              </a:r>
              <a:endParaRPr sz="3056" dirty="0">
                <a:latin typeface="Gotham-Light"/>
                <a:cs typeface="Gotham-Light"/>
              </a:endParaRPr>
            </a:p>
            <a:p>
              <a:pPr marL="27720">
                <a:spcBef>
                  <a:spcPts val="349"/>
                </a:spcBef>
              </a:pPr>
              <a:r>
                <a:rPr sz="3056" spc="-22" dirty="0">
                  <a:solidFill>
                    <a:srgbClr val="FFFFFF"/>
                  </a:solidFill>
                  <a:latin typeface="Gotham-Medium"/>
                  <a:cs typeface="Gotham-Medium"/>
                </a:rPr>
                <a:t>education.uconn.edu</a:t>
              </a:r>
              <a:endParaRPr sz="3056" dirty="0">
                <a:latin typeface="Gotham-Medium"/>
                <a:cs typeface="Gotham-Medium"/>
              </a:endParaRPr>
            </a:p>
          </p:txBody>
        </p:sp>
        <p:sp>
          <p:nvSpPr>
            <p:cNvPr id="3" name="object 3"/>
            <p:cNvSpPr txBox="1"/>
            <p:nvPr/>
          </p:nvSpPr>
          <p:spPr>
            <a:xfrm>
              <a:off x="36890949" y="31438492"/>
              <a:ext cx="5994614" cy="978986"/>
            </a:xfrm>
            <a:prstGeom prst="rect">
              <a:avLst/>
            </a:prstGeom>
          </p:spPr>
          <p:txBody>
            <a:bodyPr vert="horz" wrap="square" lIns="0" tIns="0" rIns="0" bIns="0" rtlCol="0">
              <a:spAutoFit/>
            </a:bodyPr>
            <a:lstStyle/>
            <a:p>
              <a:pPr marL="27720"/>
              <a:r>
                <a:rPr sz="3056" spc="-65" dirty="0">
                  <a:solidFill>
                    <a:srgbClr val="FFFFFF"/>
                  </a:solidFill>
                  <a:latin typeface="Gotham-Light"/>
                  <a:cs typeface="Gotham-Light"/>
                </a:rPr>
                <a:t>249 </a:t>
              </a:r>
              <a:r>
                <a:rPr sz="3056" spc="-22" dirty="0">
                  <a:solidFill>
                    <a:srgbClr val="FFFFFF"/>
                  </a:solidFill>
                  <a:latin typeface="Gotham-Light"/>
                  <a:cs typeface="Gotham-Light"/>
                </a:rPr>
                <a:t>Glenbrook Road </a:t>
              </a:r>
              <a:r>
                <a:rPr sz="3056" spc="-11" dirty="0">
                  <a:solidFill>
                    <a:srgbClr val="FFFFFF"/>
                  </a:solidFill>
                  <a:latin typeface="Gotham-Light"/>
                  <a:cs typeface="Gotham-Light"/>
                </a:rPr>
                <a:t>Unit</a:t>
              </a:r>
              <a:r>
                <a:rPr sz="3056" spc="-55" dirty="0">
                  <a:solidFill>
                    <a:srgbClr val="FFFFFF"/>
                  </a:solidFill>
                  <a:latin typeface="Gotham-Light"/>
                  <a:cs typeface="Gotham-Light"/>
                </a:rPr>
                <a:t> </a:t>
              </a:r>
              <a:r>
                <a:rPr sz="3056" spc="-22" dirty="0">
                  <a:solidFill>
                    <a:srgbClr val="FFFFFF"/>
                  </a:solidFill>
                  <a:latin typeface="Gotham-Light"/>
                  <a:cs typeface="Gotham-Light"/>
                </a:rPr>
                <a:t>3064</a:t>
              </a:r>
              <a:endParaRPr sz="3056" dirty="0">
                <a:latin typeface="Gotham-Light"/>
                <a:cs typeface="Gotham-Light"/>
              </a:endParaRPr>
            </a:p>
            <a:p>
              <a:pPr marL="2662534">
                <a:spcBef>
                  <a:spcPts val="349"/>
                </a:spcBef>
              </a:pPr>
              <a:r>
                <a:rPr sz="3056" spc="-22" dirty="0">
                  <a:solidFill>
                    <a:srgbClr val="FFFFFF"/>
                  </a:solidFill>
                  <a:latin typeface="Gotham-Medium"/>
                  <a:cs typeface="Gotham-Medium"/>
                </a:rPr>
                <a:t>Storrs, CT</a:t>
              </a:r>
              <a:r>
                <a:rPr sz="3056" spc="-175" dirty="0">
                  <a:solidFill>
                    <a:srgbClr val="FFFFFF"/>
                  </a:solidFill>
                  <a:latin typeface="Gotham-Medium"/>
                  <a:cs typeface="Gotham-Medium"/>
                </a:rPr>
                <a:t> </a:t>
              </a:r>
              <a:r>
                <a:rPr sz="3056" spc="-22" dirty="0">
                  <a:solidFill>
                    <a:srgbClr val="FFFFFF"/>
                  </a:solidFill>
                  <a:latin typeface="Gotham-Medium"/>
                  <a:cs typeface="Gotham-Medium"/>
                </a:rPr>
                <a:t>06269</a:t>
              </a:r>
              <a:endParaRPr sz="3056" dirty="0">
                <a:latin typeface="Gotham-Medium"/>
                <a:cs typeface="Gotham-Medium"/>
              </a:endParaRPr>
            </a:p>
          </p:txBody>
        </p:sp>
        <p:sp>
          <p:nvSpPr>
            <p:cNvPr id="62" name="object 62"/>
            <p:cNvSpPr/>
            <p:nvPr/>
          </p:nvSpPr>
          <p:spPr>
            <a:xfrm>
              <a:off x="13461651" y="31186938"/>
              <a:ext cx="2608233" cy="1139893"/>
            </a:xfrm>
            <a:prstGeom prst="rect">
              <a:avLst/>
            </a:prstGeom>
            <a:blipFill>
              <a:blip r:embed="rId3" cstate="print"/>
              <a:stretch>
                <a:fillRect/>
              </a:stretch>
            </a:blipFill>
          </p:spPr>
          <p:txBody>
            <a:bodyPr wrap="square" lIns="0" tIns="0" rIns="0" bIns="0" rtlCol="0"/>
            <a:lstStyle/>
            <a:p>
              <a:endParaRPr sz="8576"/>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0" y="31359632"/>
              <a:ext cx="8065544" cy="862167"/>
            </a:xfrm>
            <a:prstGeom prst="rect">
              <a:avLst/>
            </a:prstGeom>
          </p:spPr>
        </p:pic>
      </p:grpSp>
      <p:sp>
        <p:nvSpPr>
          <p:cNvPr id="258" name="object 67"/>
          <p:cNvSpPr/>
          <p:nvPr/>
        </p:nvSpPr>
        <p:spPr>
          <a:xfrm>
            <a:off x="33938516" y="6637031"/>
            <a:ext cx="9948064" cy="1812158"/>
          </a:xfrm>
          <a:custGeom>
            <a:avLst/>
            <a:gdLst/>
            <a:ahLst/>
            <a:cxnLst/>
            <a:rect l="l" t="t" r="r" b="b"/>
            <a:pathLst>
              <a:path w="3118484" h="805179">
                <a:moveTo>
                  <a:pt x="0" y="804588"/>
                </a:moveTo>
                <a:lnTo>
                  <a:pt x="3118107" y="804588"/>
                </a:lnTo>
                <a:lnTo>
                  <a:pt x="3118107" y="0"/>
                </a:lnTo>
                <a:lnTo>
                  <a:pt x="0" y="0"/>
                </a:lnTo>
                <a:lnTo>
                  <a:pt x="0" y="804588"/>
                </a:lnTo>
                <a:close/>
              </a:path>
            </a:pathLst>
          </a:custGeom>
          <a:solidFill>
            <a:srgbClr val="E6E5E5"/>
          </a:solidFill>
        </p:spPr>
        <p:txBody>
          <a:bodyPr wrap="square" lIns="0" tIns="0" rIns="0" bIns="0" rtlCol="0" anchor="ctr"/>
          <a:lstStyle/>
          <a:p>
            <a:pPr algn="ctr"/>
            <a:r>
              <a:rPr lang="en-US" sz="8000" b="1" spc="22" dirty="0">
                <a:solidFill>
                  <a:srgbClr val="231F20"/>
                </a:solidFill>
                <a:latin typeface="Gotham"/>
                <a:cs typeface="Arial"/>
              </a:rPr>
              <a:t>DISCUSSION</a:t>
            </a:r>
            <a:endParaRPr lang="en-US" sz="8000" dirty="0">
              <a:latin typeface="Gotham"/>
              <a:cs typeface="Arial"/>
            </a:endParaRPr>
          </a:p>
        </p:txBody>
      </p:sp>
      <p:sp>
        <p:nvSpPr>
          <p:cNvPr id="259" name="object 6"/>
          <p:cNvSpPr/>
          <p:nvPr/>
        </p:nvSpPr>
        <p:spPr>
          <a:xfrm>
            <a:off x="0" y="19105217"/>
            <a:ext cx="9053817" cy="7665833"/>
          </a:xfrm>
          <a:custGeom>
            <a:avLst/>
            <a:gdLst/>
            <a:ahLst/>
            <a:cxnLst/>
            <a:rect l="l" t="t" r="r" b="b"/>
            <a:pathLst>
              <a:path w="4860290" h="5441315">
                <a:moveTo>
                  <a:pt x="0" y="5440945"/>
                </a:moveTo>
                <a:lnTo>
                  <a:pt x="4859968" y="5440945"/>
                </a:lnTo>
                <a:lnTo>
                  <a:pt x="4859968" y="0"/>
                </a:lnTo>
                <a:lnTo>
                  <a:pt x="0" y="0"/>
                </a:lnTo>
                <a:lnTo>
                  <a:pt x="0" y="5440945"/>
                </a:lnTo>
                <a:close/>
              </a:path>
            </a:pathLst>
          </a:custGeom>
          <a:solidFill>
            <a:srgbClr val="EBF5F9"/>
          </a:solidFill>
        </p:spPr>
        <p:txBody>
          <a:bodyPr wrap="square" lIns="0" tIns="0" rIns="0" bIns="0" rtlCol="0"/>
          <a:lstStyle/>
          <a:p>
            <a:endParaRPr sz="8576"/>
          </a:p>
        </p:txBody>
      </p:sp>
      <p:sp>
        <p:nvSpPr>
          <p:cNvPr id="260" name="object 67"/>
          <p:cNvSpPr/>
          <p:nvPr/>
        </p:nvSpPr>
        <p:spPr>
          <a:xfrm>
            <a:off x="0" y="18025881"/>
            <a:ext cx="9053817" cy="1300125"/>
          </a:xfrm>
          <a:custGeom>
            <a:avLst/>
            <a:gdLst/>
            <a:ahLst/>
            <a:cxnLst/>
            <a:rect l="l" t="t" r="r" b="b"/>
            <a:pathLst>
              <a:path w="3118484" h="805179">
                <a:moveTo>
                  <a:pt x="0" y="804588"/>
                </a:moveTo>
                <a:lnTo>
                  <a:pt x="3118107" y="804588"/>
                </a:lnTo>
                <a:lnTo>
                  <a:pt x="3118107" y="0"/>
                </a:lnTo>
                <a:lnTo>
                  <a:pt x="0" y="0"/>
                </a:lnTo>
                <a:lnTo>
                  <a:pt x="0" y="804588"/>
                </a:lnTo>
                <a:close/>
              </a:path>
            </a:pathLst>
          </a:custGeom>
          <a:solidFill>
            <a:srgbClr val="E6E5E5"/>
          </a:solidFill>
        </p:spPr>
        <p:txBody>
          <a:bodyPr wrap="square" lIns="0" tIns="0" rIns="0" bIns="0" rtlCol="0" anchor="ctr"/>
          <a:lstStyle/>
          <a:p>
            <a:pPr algn="ctr"/>
            <a:r>
              <a:rPr lang="en-US" sz="6600" b="1" spc="33" dirty="0">
                <a:solidFill>
                  <a:srgbClr val="231F20"/>
                </a:solidFill>
                <a:latin typeface="Gotham"/>
                <a:cs typeface="Arial"/>
              </a:rPr>
              <a:t>PURPOSE</a:t>
            </a:r>
            <a:endParaRPr lang="en-US" sz="6600" dirty="0">
              <a:latin typeface="Gotham"/>
              <a:cs typeface="Arial"/>
            </a:endParaRPr>
          </a:p>
        </p:txBody>
      </p:sp>
      <p:sp>
        <p:nvSpPr>
          <p:cNvPr id="261" name="object 67"/>
          <p:cNvSpPr/>
          <p:nvPr/>
        </p:nvSpPr>
        <p:spPr>
          <a:xfrm>
            <a:off x="0" y="26687952"/>
            <a:ext cx="9053817" cy="1281566"/>
          </a:xfrm>
          <a:custGeom>
            <a:avLst/>
            <a:gdLst/>
            <a:ahLst/>
            <a:cxnLst/>
            <a:rect l="l" t="t" r="r" b="b"/>
            <a:pathLst>
              <a:path w="3118484" h="805179">
                <a:moveTo>
                  <a:pt x="0" y="804588"/>
                </a:moveTo>
                <a:lnTo>
                  <a:pt x="3118107" y="804588"/>
                </a:lnTo>
                <a:lnTo>
                  <a:pt x="3118107" y="0"/>
                </a:lnTo>
                <a:lnTo>
                  <a:pt x="0" y="0"/>
                </a:lnTo>
                <a:lnTo>
                  <a:pt x="0" y="804588"/>
                </a:lnTo>
                <a:close/>
              </a:path>
            </a:pathLst>
          </a:custGeom>
          <a:solidFill>
            <a:srgbClr val="E6E5E5"/>
          </a:solidFill>
        </p:spPr>
        <p:txBody>
          <a:bodyPr wrap="square" lIns="0" tIns="0" rIns="0" bIns="0" rtlCol="0" anchor="ctr"/>
          <a:lstStyle/>
          <a:p>
            <a:pPr algn="ctr"/>
            <a:r>
              <a:rPr lang="en-US" sz="6000" b="1" spc="33" dirty="0">
                <a:solidFill>
                  <a:srgbClr val="231F20"/>
                </a:solidFill>
                <a:latin typeface="Gotham"/>
                <a:cs typeface="Arial"/>
              </a:rPr>
              <a:t>ACKNOWLEDGEMENTS</a:t>
            </a:r>
            <a:endParaRPr lang="en-US" sz="6000" dirty="0">
              <a:latin typeface="Gotham"/>
              <a:cs typeface="Arial"/>
            </a:endParaRPr>
          </a:p>
        </p:txBody>
      </p:sp>
      <p:sp>
        <p:nvSpPr>
          <p:cNvPr id="12" name="object 12"/>
          <p:cNvSpPr txBox="1"/>
          <p:nvPr/>
        </p:nvSpPr>
        <p:spPr>
          <a:xfrm>
            <a:off x="308030" y="19690348"/>
            <a:ext cx="8454886" cy="5369518"/>
          </a:xfrm>
          <a:prstGeom prst="rect">
            <a:avLst/>
          </a:prstGeom>
        </p:spPr>
        <p:txBody>
          <a:bodyPr vert="horz" wrap="square" lIns="0" tIns="0" rIns="0" bIns="0" rtlCol="0">
            <a:noAutofit/>
          </a:bodyPr>
          <a:lstStyle/>
          <a:p>
            <a:pPr marL="27720" marR="11088">
              <a:lnSpc>
                <a:spcPct val="113100"/>
              </a:lnSpc>
              <a:spcBef>
                <a:spcPts val="600"/>
              </a:spcBef>
            </a:pPr>
            <a:r>
              <a:rPr lang="en-US" sz="2600" spc="22" dirty="0">
                <a:solidFill>
                  <a:srgbClr val="231F20"/>
                </a:solidFill>
                <a:cs typeface="Arial"/>
              </a:rPr>
              <a:t>This pilot study assesses the value of morphemes and semantic knowledge in polysyllabic word reading interventions.  We contrast literacy outcomes for participants who received an intervention focused on morphemes, heavy in semantic information with an intervention focused on syllable pronunciation devoid of semantic knowledge,  and those who received no additional intervention.    </a:t>
            </a:r>
          </a:p>
          <a:p>
            <a:pPr marL="27720" marR="11088">
              <a:lnSpc>
                <a:spcPct val="113100"/>
              </a:lnSpc>
              <a:spcBef>
                <a:spcPts val="600"/>
              </a:spcBef>
            </a:pPr>
            <a:r>
              <a:rPr lang="en-US" sz="2600" spc="22" dirty="0">
                <a:solidFill>
                  <a:srgbClr val="231F20"/>
                </a:solidFill>
                <a:cs typeface="Arial"/>
              </a:rPr>
              <a:t>Our questions are:</a:t>
            </a:r>
          </a:p>
          <a:p>
            <a:pPr marL="484920" marR="11088" indent="-457200">
              <a:lnSpc>
                <a:spcPct val="113100"/>
              </a:lnSpc>
              <a:spcBef>
                <a:spcPts val="600"/>
              </a:spcBef>
              <a:buAutoNum type="arabicPeriod"/>
            </a:pPr>
            <a:r>
              <a:rPr lang="en-US" sz="2600" spc="22" dirty="0">
                <a:solidFill>
                  <a:srgbClr val="231F20"/>
                </a:solidFill>
                <a:latin typeface="Arial"/>
                <a:cs typeface="Arial"/>
              </a:rPr>
              <a:t>Do interventions focused on morphemes improve student word reading ability?  Does this improvement extend to words that were not directly taught?</a:t>
            </a:r>
          </a:p>
          <a:p>
            <a:pPr marL="484920" marR="11088" indent="-457200">
              <a:lnSpc>
                <a:spcPct val="113100"/>
              </a:lnSpc>
              <a:spcBef>
                <a:spcPts val="600"/>
              </a:spcBef>
              <a:buAutoNum type="arabicPeriod"/>
            </a:pPr>
            <a:r>
              <a:rPr lang="en-US" sz="2600" spc="22" dirty="0">
                <a:solidFill>
                  <a:srgbClr val="231F20"/>
                </a:solidFill>
                <a:latin typeface="Arial"/>
                <a:cs typeface="Arial"/>
              </a:rPr>
              <a:t>Do morpheme focused interventions provide greater reading improvement than those focused on just pronunciation? </a:t>
            </a:r>
            <a:endParaRPr sz="2600" dirty="0">
              <a:latin typeface="Arial"/>
              <a:cs typeface="Arial"/>
            </a:endParaRPr>
          </a:p>
        </p:txBody>
      </p:sp>
      <p:sp>
        <p:nvSpPr>
          <p:cNvPr id="262" name="object 67"/>
          <p:cNvSpPr/>
          <p:nvPr/>
        </p:nvSpPr>
        <p:spPr>
          <a:xfrm>
            <a:off x="33869724" y="18412888"/>
            <a:ext cx="10016855" cy="1706999"/>
          </a:xfrm>
          <a:custGeom>
            <a:avLst/>
            <a:gdLst/>
            <a:ahLst/>
            <a:cxnLst/>
            <a:rect l="l" t="t" r="r" b="b"/>
            <a:pathLst>
              <a:path w="3118484" h="805179">
                <a:moveTo>
                  <a:pt x="0" y="804588"/>
                </a:moveTo>
                <a:lnTo>
                  <a:pt x="3118107" y="804588"/>
                </a:lnTo>
                <a:lnTo>
                  <a:pt x="3118107" y="0"/>
                </a:lnTo>
                <a:lnTo>
                  <a:pt x="0" y="0"/>
                </a:lnTo>
                <a:lnTo>
                  <a:pt x="0" y="804588"/>
                </a:lnTo>
                <a:close/>
              </a:path>
            </a:pathLst>
          </a:custGeom>
          <a:solidFill>
            <a:srgbClr val="E6E5E5"/>
          </a:solidFill>
        </p:spPr>
        <p:txBody>
          <a:bodyPr wrap="square" lIns="0" tIns="0" rIns="0" bIns="0" rtlCol="0" anchor="ctr"/>
          <a:lstStyle/>
          <a:p>
            <a:pPr algn="ctr"/>
            <a:r>
              <a:rPr lang="en-US" sz="6600" b="1" spc="33" dirty="0">
                <a:solidFill>
                  <a:srgbClr val="231F20"/>
                </a:solidFill>
                <a:latin typeface="Gotham"/>
                <a:cs typeface="Arial"/>
              </a:rPr>
              <a:t>LIMITATIONS</a:t>
            </a:r>
            <a:endParaRPr lang="en-US" sz="6600" dirty="0">
              <a:latin typeface="Gotham"/>
              <a:cs typeface="Arial"/>
            </a:endParaRPr>
          </a:p>
        </p:txBody>
      </p:sp>
      <p:sp>
        <p:nvSpPr>
          <p:cNvPr id="263" name="object 15"/>
          <p:cNvSpPr txBox="1"/>
          <p:nvPr/>
        </p:nvSpPr>
        <p:spPr>
          <a:xfrm>
            <a:off x="34199786" y="8794697"/>
            <a:ext cx="9462814" cy="8976778"/>
          </a:xfrm>
          <a:prstGeom prst="rect">
            <a:avLst/>
          </a:prstGeom>
        </p:spPr>
        <p:txBody>
          <a:bodyPr vert="horz" wrap="square" lIns="0" tIns="0" rIns="0" bIns="0" rtlCol="0">
            <a:noAutofit/>
          </a:bodyPr>
          <a:lstStyle/>
          <a:p>
            <a:pPr marL="27720" marR="11088">
              <a:lnSpc>
                <a:spcPct val="113100"/>
              </a:lnSpc>
              <a:spcBef>
                <a:spcPts val="1768"/>
              </a:spcBef>
            </a:pPr>
            <a:r>
              <a:rPr lang="en-US" sz="3600" b="1" spc="22" dirty="0">
                <a:solidFill>
                  <a:srgbClr val="231F20"/>
                </a:solidFill>
                <a:latin typeface="Arial"/>
                <a:cs typeface="Arial"/>
              </a:rPr>
              <a:t>We did a small randomized control trial to test the effects of the Morpheme Reading Intervention. Did it work?</a:t>
            </a:r>
          </a:p>
          <a:p>
            <a:pPr marL="27720" marR="11088">
              <a:lnSpc>
                <a:spcPct val="113100"/>
              </a:lnSpc>
              <a:spcBef>
                <a:spcPts val="1768"/>
              </a:spcBef>
            </a:pPr>
            <a:r>
              <a:rPr lang="en-US" sz="3600" spc="22" dirty="0">
                <a:solidFill>
                  <a:srgbClr val="231F20"/>
                </a:solidFill>
                <a:latin typeface="Arial"/>
                <a:cs typeface="Arial"/>
              </a:rPr>
              <a:t>Yes. Students in Morpheme RI improved more on word reading tests vs. Control and vs. Syllable RI—on </a:t>
            </a:r>
            <a:r>
              <a:rPr lang="en-US" sz="3600" spc="22" dirty="0">
                <a:solidFill>
                  <a:srgbClr val="231F20"/>
                </a:solidFill>
                <a:cs typeface="Arial"/>
              </a:rPr>
              <a:t>standardized and researcher-created tests.</a:t>
            </a:r>
          </a:p>
          <a:p>
            <a:pPr marL="27720" marR="11088">
              <a:lnSpc>
                <a:spcPct val="113100"/>
              </a:lnSpc>
              <a:spcBef>
                <a:spcPts val="1768"/>
              </a:spcBef>
            </a:pPr>
            <a:r>
              <a:rPr lang="en-US" sz="3600" b="1" spc="22" dirty="0">
                <a:solidFill>
                  <a:srgbClr val="231F20"/>
                </a:solidFill>
                <a:latin typeface="Arial"/>
                <a:cs typeface="Arial"/>
              </a:rPr>
              <a:t>What makes this valuable?</a:t>
            </a:r>
          </a:p>
          <a:p>
            <a:pPr marL="27720" marR="11088">
              <a:lnSpc>
                <a:spcPct val="113100"/>
              </a:lnSpc>
              <a:spcBef>
                <a:spcPts val="1768"/>
              </a:spcBef>
            </a:pPr>
            <a:r>
              <a:rPr lang="en-US" sz="3600" spc="22" dirty="0">
                <a:solidFill>
                  <a:srgbClr val="231F20"/>
                </a:solidFill>
                <a:cs typeface="Arial"/>
              </a:rPr>
              <a:t>The intervention was short, but it worked.   The strategies </a:t>
            </a:r>
            <a:r>
              <a:rPr lang="en-US" sz="3600" b="1" spc="22" dirty="0">
                <a:solidFill>
                  <a:srgbClr val="231F20"/>
                </a:solidFill>
                <a:cs typeface="Arial"/>
              </a:rPr>
              <a:t>might be</a:t>
            </a:r>
            <a:r>
              <a:rPr lang="en-US" sz="3600" spc="22" dirty="0">
                <a:solidFill>
                  <a:srgbClr val="231F20"/>
                </a:solidFill>
                <a:cs typeface="Arial"/>
              </a:rPr>
              <a:t> </a:t>
            </a:r>
            <a:r>
              <a:rPr lang="en-US" sz="3600" b="1" spc="22" dirty="0">
                <a:solidFill>
                  <a:srgbClr val="231F20"/>
                </a:solidFill>
                <a:cs typeface="Arial"/>
              </a:rPr>
              <a:t>efficient</a:t>
            </a:r>
            <a:r>
              <a:rPr lang="en-US" sz="3600" spc="22" dirty="0">
                <a:solidFill>
                  <a:srgbClr val="231F20"/>
                </a:solidFill>
                <a:cs typeface="Arial"/>
              </a:rPr>
              <a:t>. </a:t>
            </a:r>
          </a:p>
          <a:p>
            <a:pPr marL="27720" marR="11088">
              <a:lnSpc>
                <a:spcPct val="113100"/>
              </a:lnSpc>
              <a:spcBef>
                <a:spcPts val="1768"/>
              </a:spcBef>
            </a:pPr>
            <a:r>
              <a:rPr lang="en-US" sz="3600" spc="22" dirty="0">
                <a:solidFill>
                  <a:srgbClr val="231F20"/>
                </a:solidFill>
                <a:latin typeface="Arial"/>
                <a:cs typeface="Arial"/>
              </a:rPr>
              <a:t>The components were unique, but it worked.  Novel parts of Morpheme RI </a:t>
            </a:r>
            <a:r>
              <a:rPr lang="en-US" sz="3600" b="1" spc="22" dirty="0">
                <a:solidFill>
                  <a:srgbClr val="231F20"/>
                </a:solidFill>
                <a:latin typeface="Arial"/>
                <a:cs typeface="Arial"/>
              </a:rPr>
              <a:t>might add value to new and existing interventions. </a:t>
            </a:r>
            <a:endParaRPr lang="en-US" sz="3600" spc="22" dirty="0">
              <a:solidFill>
                <a:srgbClr val="231F20"/>
              </a:solidFill>
              <a:latin typeface="Arial"/>
              <a:cs typeface="Arial"/>
            </a:endParaRPr>
          </a:p>
        </p:txBody>
      </p:sp>
      <p:sp>
        <p:nvSpPr>
          <p:cNvPr id="264" name="object 67"/>
          <p:cNvSpPr/>
          <p:nvPr/>
        </p:nvSpPr>
        <p:spPr>
          <a:xfrm>
            <a:off x="33869723" y="23895683"/>
            <a:ext cx="10063292" cy="1490472"/>
          </a:xfrm>
          <a:custGeom>
            <a:avLst/>
            <a:gdLst/>
            <a:ahLst/>
            <a:cxnLst/>
            <a:rect l="l" t="t" r="r" b="b"/>
            <a:pathLst>
              <a:path w="3118484" h="805179">
                <a:moveTo>
                  <a:pt x="0" y="804588"/>
                </a:moveTo>
                <a:lnTo>
                  <a:pt x="3118107" y="804588"/>
                </a:lnTo>
                <a:lnTo>
                  <a:pt x="3118107" y="0"/>
                </a:lnTo>
                <a:lnTo>
                  <a:pt x="0" y="0"/>
                </a:lnTo>
                <a:lnTo>
                  <a:pt x="0" y="804588"/>
                </a:lnTo>
                <a:close/>
              </a:path>
            </a:pathLst>
          </a:custGeom>
          <a:solidFill>
            <a:srgbClr val="E6E5E5"/>
          </a:solidFill>
        </p:spPr>
        <p:txBody>
          <a:bodyPr wrap="square" lIns="0" tIns="0" rIns="0" bIns="0" rtlCol="0" anchor="ctr"/>
          <a:lstStyle/>
          <a:p>
            <a:pPr algn="ctr"/>
            <a:r>
              <a:rPr lang="en-US" sz="6000" b="1" spc="33" dirty="0">
                <a:solidFill>
                  <a:srgbClr val="231F20"/>
                </a:solidFill>
                <a:latin typeface="Gotham"/>
                <a:cs typeface="Arial"/>
              </a:rPr>
              <a:t>REFERENCES</a:t>
            </a:r>
            <a:endParaRPr lang="en-US" sz="6000" dirty="0">
              <a:latin typeface="Gotham"/>
              <a:cs typeface="Arial"/>
            </a:endParaRPr>
          </a:p>
        </p:txBody>
      </p:sp>
      <p:sp>
        <p:nvSpPr>
          <p:cNvPr id="7" name="object 7"/>
          <p:cNvSpPr/>
          <p:nvPr/>
        </p:nvSpPr>
        <p:spPr>
          <a:xfrm>
            <a:off x="15468599" y="6601968"/>
            <a:ext cx="18179014" cy="2555849"/>
          </a:xfrm>
          <a:custGeom>
            <a:avLst/>
            <a:gdLst/>
            <a:ahLst/>
            <a:cxnLst/>
            <a:rect l="l" t="t" r="r" b="b"/>
            <a:pathLst>
              <a:path w="6936105" h="814704">
                <a:moveTo>
                  <a:pt x="0" y="814198"/>
                </a:moveTo>
                <a:lnTo>
                  <a:pt x="6935996" y="814198"/>
                </a:lnTo>
                <a:lnTo>
                  <a:pt x="6935996" y="0"/>
                </a:lnTo>
                <a:lnTo>
                  <a:pt x="0" y="0"/>
                </a:lnTo>
                <a:lnTo>
                  <a:pt x="0" y="814198"/>
                </a:lnTo>
                <a:close/>
              </a:path>
            </a:pathLst>
          </a:custGeom>
          <a:solidFill>
            <a:srgbClr val="EBF5F9"/>
          </a:solidFill>
        </p:spPr>
        <p:txBody>
          <a:bodyPr wrap="square" lIns="0" tIns="0" rIns="0" bIns="0" rtlCol="0"/>
          <a:lstStyle/>
          <a:p>
            <a:endParaRPr sz="8576"/>
          </a:p>
        </p:txBody>
      </p:sp>
      <p:sp>
        <p:nvSpPr>
          <p:cNvPr id="97" name="object 97"/>
          <p:cNvSpPr txBox="1"/>
          <p:nvPr/>
        </p:nvSpPr>
        <p:spPr>
          <a:xfrm>
            <a:off x="15649210" y="6808089"/>
            <a:ext cx="7382608" cy="2205405"/>
          </a:xfrm>
          <a:prstGeom prst="rect">
            <a:avLst/>
          </a:prstGeom>
        </p:spPr>
        <p:txBody>
          <a:bodyPr vert="horz" wrap="square" lIns="0" tIns="0" rIns="0" bIns="0" rtlCol="0">
            <a:noAutofit/>
          </a:bodyPr>
          <a:lstStyle/>
          <a:p>
            <a:pPr marR="11088">
              <a:lnSpc>
                <a:spcPct val="113100"/>
              </a:lnSpc>
            </a:pPr>
            <a:r>
              <a:rPr lang="en-US" sz="2800" b="1" dirty="0"/>
              <a:t>Participants: </a:t>
            </a:r>
          </a:p>
          <a:p>
            <a:pPr marL="342900" marR="11088" indent="-342900">
              <a:lnSpc>
                <a:spcPct val="113100"/>
              </a:lnSpc>
              <a:buFont typeface="Arial" panose="020B0604020202020204" pitchFamily="34" charset="0"/>
              <a:buChar char="•"/>
            </a:pPr>
            <a:r>
              <a:rPr lang="en-US" sz="2400" dirty="0"/>
              <a:t>3</a:t>
            </a:r>
            <a:r>
              <a:rPr lang="en-US" sz="2400" baseline="30000" dirty="0"/>
              <a:t>rd</a:t>
            </a:r>
            <a:r>
              <a:rPr lang="en-US" sz="2400" dirty="0"/>
              <a:t> and 4</a:t>
            </a:r>
            <a:r>
              <a:rPr lang="en-US" sz="2400" baseline="30000" dirty="0"/>
              <a:t>th</a:t>
            </a:r>
            <a:r>
              <a:rPr lang="en-US" sz="2400" dirty="0"/>
              <a:t> grade children </a:t>
            </a:r>
          </a:p>
          <a:p>
            <a:pPr marL="342900" marR="11088" indent="-342900">
              <a:lnSpc>
                <a:spcPct val="113100"/>
              </a:lnSpc>
              <a:buFont typeface="Arial" panose="020B0604020202020204" pitchFamily="34" charset="0"/>
              <a:buChar char="•"/>
            </a:pPr>
            <a:r>
              <a:rPr lang="en-US" sz="2400" dirty="0"/>
              <a:t>Word Reading, decoding or fluency scores </a:t>
            </a:r>
            <a:r>
              <a:rPr lang="en-US" sz="2400" dirty="0" err="1"/>
              <a:t>10</a:t>
            </a:r>
            <a:r>
              <a:rPr lang="en-US" sz="2400" baseline="30000" dirty="0" err="1"/>
              <a:t>th</a:t>
            </a:r>
            <a:r>
              <a:rPr lang="en-US" sz="2400" dirty="0" err="1"/>
              <a:t>-35</a:t>
            </a:r>
            <a:r>
              <a:rPr lang="en-US" sz="2400" baseline="30000" dirty="0" err="1"/>
              <a:t>th</a:t>
            </a:r>
            <a:r>
              <a:rPr lang="en-US" sz="2400" dirty="0"/>
              <a:t> percentile</a:t>
            </a:r>
          </a:p>
          <a:p>
            <a:pPr marL="342900" marR="11088" indent="-342900">
              <a:lnSpc>
                <a:spcPct val="113100"/>
              </a:lnSpc>
              <a:buFont typeface="Arial" panose="020B0604020202020204" pitchFamily="34" charset="0"/>
              <a:buChar char="•"/>
            </a:pPr>
            <a:r>
              <a:rPr lang="en-US" sz="2400" dirty="0"/>
              <a:t>Random block assignment within schools</a:t>
            </a:r>
          </a:p>
          <a:p>
            <a:pPr marL="342900" marR="11088" indent="-342900">
              <a:lnSpc>
                <a:spcPct val="113100"/>
              </a:lnSpc>
              <a:buFont typeface="Arial" panose="020B0604020202020204" pitchFamily="34" charset="0"/>
              <a:buChar char="•"/>
            </a:pPr>
            <a:endParaRPr lang="en-US" sz="2400" dirty="0"/>
          </a:p>
        </p:txBody>
      </p:sp>
      <p:grpSp>
        <p:nvGrpSpPr>
          <p:cNvPr id="72" name="Group 71"/>
          <p:cNvGrpSpPr/>
          <p:nvPr/>
        </p:nvGrpSpPr>
        <p:grpSpPr>
          <a:xfrm>
            <a:off x="9467144" y="10074722"/>
            <a:ext cx="11885323" cy="6858832"/>
            <a:chOff x="17567173" y="11940744"/>
            <a:chExt cx="8662188" cy="2694561"/>
          </a:xfrm>
        </p:grpSpPr>
        <p:sp>
          <p:nvSpPr>
            <p:cNvPr id="74" name="object 82"/>
            <p:cNvSpPr/>
            <p:nvPr/>
          </p:nvSpPr>
          <p:spPr>
            <a:xfrm>
              <a:off x="17583757" y="12099102"/>
              <a:ext cx="8645604" cy="2536203"/>
            </a:xfrm>
            <a:custGeom>
              <a:avLst/>
              <a:gdLst/>
              <a:ahLst/>
              <a:cxnLst/>
              <a:rect l="l" t="t" r="r" b="b"/>
              <a:pathLst>
                <a:path w="1318895" h="1587500">
                  <a:moveTo>
                    <a:pt x="0" y="1586955"/>
                  </a:moveTo>
                  <a:lnTo>
                    <a:pt x="1318365" y="1586955"/>
                  </a:lnTo>
                  <a:lnTo>
                    <a:pt x="1318365" y="0"/>
                  </a:lnTo>
                  <a:lnTo>
                    <a:pt x="0" y="0"/>
                  </a:lnTo>
                  <a:lnTo>
                    <a:pt x="0" y="1586955"/>
                  </a:lnTo>
                  <a:close/>
                </a:path>
              </a:pathLst>
            </a:custGeom>
            <a:solidFill>
              <a:srgbClr val="26457A"/>
            </a:solidFill>
          </p:spPr>
          <p:txBody>
            <a:bodyPr wrap="square" lIns="457200" tIns="548640" rIns="274320" bIns="182880" rtlCol="0"/>
            <a:lstStyle/>
            <a:p>
              <a:endParaRPr sz="2500" dirty="0">
                <a:solidFill>
                  <a:schemeClr val="bg1"/>
                </a:solidFill>
              </a:endParaRPr>
            </a:p>
          </p:txBody>
        </p:sp>
        <p:sp>
          <p:nvSpPr>
            <p:cNvPr id="75" name="object 110"/>
            <p:cNvSpPr/>
            <p:nvPr/>
          </p:nvSpPr>
          <p:spPr>
            <a:xfrm>
              <a:off x="17567173" y="11940744"/>
              <a:ext cx="5124494" cy="299357"/>
            </a:xfrm>
            <a:custGeom>
              <a:avLst/>
              <a:gdLst/>
              <a:ahLst/>
              <a:cxnLst/>
              <a:rect l="l" t="t" r="r" b="b"/>
              <a:pathLst>
                <a:path w="368934" h="368934">
                  <a:moveTo>
                    <a:pt x="194060" y="0"/>
                  </a:moveTo>
                  <a:lnTo>
                    <a:pt x="174514" y="0"/>
                  </a:lnTo>
                  <a:lnTo>
                    <a:pt x="73623" y="2726"/>
                  </a:lnTo>
                  <a:lnTo>
                    <a:pt x="21814" y="21814"/>
                  </a:lnTo>
                  <a:lnTo>
                    <a:pt x="2726" y="73623"/>
                  </a:lnTo>
                  <a:lnTo>
                    <a:pt x="0" y="174514"/>
                  </a:lnTo>
                  <a:lnTo>
                    <a:pt x="0" y="194060"/>
                  </a:lnTo>
                  <a:lnTo>
                    <a:pt x="2726" y="294951"/>
                  </a:lnTo>
                  <a:lnTo>
                    <a:pt x="21814" y="346760"/>
                  </a:lnTo>
                  <a:lnTo>
                    <a:pt x="73623" y="365848"/>
                  </a:lnTo>
                  <a:lnTo>
                    <a:pt x="174514" y="368575"/>
                  </a:lnTo>
                  <a:lnTo>
                    <a:pt x="194060" y="368575"/>
                  </a:lnTo>
                  <a:lnTo>
                    <a:pt x="294951" y="365848"/>
                  </a:lnTo>
                  <a:lnTo>
                    <a:pt x="346760" y="346760"/>
                  </a:lnTo>
                  <a:lnTo>
                    <a:pt x="365848" y="294951"/>
                  </a:lnTo>
                  <a:lnTo>
                    <a:pt x="368575" y="194060"/>
                  </a:lnTo>
                  <a:lnTo>
                    <a:pt x="368575" y="174514"/>
                  </a:lnTo>
                  <a:lnTo>
                    <a:pt x="365848" y="73623"/>
                  </a:lnTo>
                  <a:lnTo>
                    <a:pt x="346760" y="21814"/>
                  </a:lnTo>
                  <a:lnTo>
                    <a:pt x="294951" y="2726"/>
                  </a:lnTo>
                  <a:lnTo>
                    <a:pt x="194060" y="0"/>
                  </a:lnTo>
                  <a:close/>
                </a:path>
              </a:pathLst>
            </a:custGeom>
            <a:solidFill>
              <a:srgbClr val="E29926"/>
            </a:solidFill>
          </p:spPr>
          <p:txBody>
            <a:bodyPr wrap="square" lIns="0" tIns="0" rIns="0" bIns="0" rtlCol="0" anchor="ctr"/>
            <a:lstStyle/>
            <a:p>
              <a:pPr algn="ctr"/>
              <a:r>
                <a:rPr lang="en-US" sz="3400" b="1" dirty="0">
                  <a:solidFill>
                    <a:schemeClr val="bg1"/>
                  </a:solidFill>
                  <a:latin typeface="+mj-lt"/>
                  <a:cs typeface="Arial" panose="020B0604020202020204" pitchFamily="34" charset="0"/>
                </a:rPr>
                <a:t>Syllable Reading Intervention</a:t>
              </a:r>
              <a:endParaRPr sz="3400" b="1" dirty="0">
                <a:solidFill>
                  <a:schemeClr val="bg1"/>
                </a:solidFill>
                <a:latin typeface="+mj-lt"/>
                <a:cs typeface="Arial" panose="020B0604020202020204" pitchFamily="34" charset="0"/>
              </a:endParaRPr>
            </a:p>
          </p:txBody>
        </p:sp>
      </p:grpSp>
      <p:grpSp>
        <p:nvGrpSpPr>
          <p:cNvPr id="66" name="Group 65"/>
          <p:cNvGrpSpPr/>
          <p:nvPr/>
        </p:nvGrpSpPr>
        <p:grpSpPr>
          <a:xfrm>
            <a:off x="21376438" y="10138679"/>
            <a:ext cx="11875667" cy="6794876"/>
            <a:chOff x="17787644" y="12307198"/>
            <a:chExt cx="8044563" cy="3445905"/>
          </a:xfrm>
        </p:grpSpPr>
        <p:sp>
          <p:nvSpPr>
            <p:cNvPr id="68" name="object 82"/>
            <p:cNvSpPr/>
            <p:nvPr/>
          </p:nvSpPr>
          <p:spPr>
            <a:xfrm>
              <a:off x="17815365" y="12490868"/>
              <a:ext cx="8016842" cy="3262235"/>
            </a:xfrm>
            <a:custGeom>
              <a:avLst/>
              <a:gdLst/>
              <a:ahLst/>
              <a:cxnLst/>
              <a:rect l="l" t="t" r="r" b="b"/>
              <a:pathLst>
                <a:path w="1318895" h="1587500">
                  <a:moveTo>
                    <a:pt x="0" y="1586955"/>
                  </a:moveTo>
                  <a:lnTo>
                    <a:pt x="1318365" y="1586955"/>
                  </a:lnTo>
                  <a:lnTo>
                    <a:pt x="1318365" y="0"/>
                  </a:lnTo>
                  <a:lnTo>
                    <a:pt x="0" y="0"/>
                  </a:lnTo>
                  <a:lnTo>
                    <a:pt x="0" y="1586955"/>
                  </a:lnTo>
                  <a:close/>
                </a:path>
              </a:pathLst>
            </a:custGeom>
            <a:solidFill>
              <a:srgbClr val="26457A"/>
            </a:solidFill>
          </p:spPr>
          <p:txBody>
            <a:bodyPr wrap="square" lIns="457200" tIns="548640" rIns="274320" bIns="182880" rtlCol="0"/>
            <a:lstStyle/>
            <a:p>
              <a:endParaRPr lang="en-US" sz="3400" b="1" dirty="0">
                <a:solidFill>
                  <a:schemeClr val="bg1"/>
                </a:solidFill>
              </a:endParaRPr>
            </a:p>
          </p:txBody>
        </p:sp>
        <p:sp>
          <p:nvSpPr>
            <p:cNvPr id="70" name="object 110"/>
            <p:cNvSpPr/>
            <p:nvPr/>
          </p:nvSpPr>
          <p:spPr>
            <a:xfrm>
              <a:off x="17787644" y="12307198"/>
              <a:ext cx="5085495" cy="379048"/>
            </a:xfrm>
            <a:custGeom>
              <a:avLst/>
              <a:gdLst/>
              <a:ahLst/>
              <a:cxnLst/>
              <a:rect l="l" t="t" r="r" b="b"/>
              <a:pathLst>
                <a:path w="368934" h="368934">
                  <a:moveTo>
                    <a:pt x="194060" y="0"/>
                  </a:moveTo>
                  <a:lnTo>
                    <a:pt x="174514" y="0"/>
                  </a:lnTo>
                  <a:lnTo>
                    <a:pt x="73623" y="2726"/>
                  </a:lnTo>
                  <a:lnTo>
                    <a:pt x="21814" y="21814"/>
                  </a:lnTo>
                  <a:lnTo>
                    <a:pt x="2726" y="73623"/>
                  </a:lnTo>
                  <a:lnTo>
                    <a:pt x="0" y="174514"/>
                  </a:lnTo>
                  <a:lnTo>
                    <a:pt x="0" y="194060"/>
                  </a:lnTo>
                  <a:lnTo>
                    <a:pt x="2726" y="294951"/>
                  </a:lnTo>
                  <a:lnTo>
                    <a:pt x="21814" y="346760"/>
                  </a:lnTo>
                  <a:lnTo>
                    <a:pt x="73623" y="365848"/>
                  </a:lnTo>
                  <a:lnTo>
                    <a:pt x="174514" y="368575"/>
                  </a:lnTo>
                  <a:lnTo>
                    <a:pt x="194060" y="368575"/>
                  </a:lnTo>
                  <a:lnTo>
                    <a:pt x="294951" y="365848"/>
                  </a:lnTo>
                  <a:lnTo>
                    <a:pt x="346760" y="346760"/>
                  </a:lnTo>
                  <a:lnTo>
                    <a:pt x="365848" y="294951"/>
                  </a:lnTo>
                  <a:lnTo>
                    <a:pt x="368575" y="194060"/>
                  </a:lnTo>
                  <a:lnTo>
                    <a:pt x="368575" y="174514"/>
                  </a:lnTo>
                  <a:lnTo>
                    <a:pt x="365848" y="73623"/>
                  </a:lnTo>
                  <a:lnTo>
                    <a:pt x="346760" y="21814"/>
                  </a:lnTo>
                  <a:lnTo>
                    <a:pt x="294951" y="2726"/>
                  </a:lnTo>
                  <a:lnTo>
                    <a:pt x="194060" y="0"/>
                  </a:lnTo>
                  <a:close/>
                </a:path>
              </a:pathLst>
            </a:custGeom>
            <a:solidFill>
              <a:srgbClr val="E29926"/>
            </a:solidFill>
          </p:spPr>
          <p:txBody>
            <a:bodyPr wrap="square" lIns="0" tIns="0" rIns="0" bIns="0" rtlCol="0" anchor="ctr"/>
            <a:lstStyle/>
            <a:p>
              <a:pPr algn="ctr"/>
              <a:r>
                <a:rPr lang="en-US" sz="3400" b="1" dirty="0">
                  <a:solidFill>
                    <a:schemeClr val="bg1"/>
                  </a:solidFill>
                  <a:latin typeface="+mj-lt"/>
                  <a:cs typeface="Arial" panose="020B0604020202020204" pitchFamily="34" charset="0"/>
                </a:rPr>
                <a:t>Morpheme Reading Intervention</a:t>
              </a:r>
              <a:endParaRPr sz="3400" b="1" dirty="0">
                <a:solidFill>
                  <a:schemeClr val="bg1"/>
                </a:solidFill>
                <a:latin typeface="+mj-lt"/>
                <a:cs typeface="Arial" panose="020B0604020202020204" pitchFamily="34" charset="0"/>
              </a:endParaRPr>
            </a:p>
          </p:txBody>
        </p:sp>
      </p:grpSp>
      <p:pic>
        <p:nvPicPr>
          <p:cNvPr id="26" name="Picture 25"/>
          <p:cNvPicPr>
            <a:picLocks/>
          </p:cNvPicPr>
          <p:nvPr/>
        </p:nvPicPr>
        <p:blipFill>
          <a:blip r:embed="rId5"/>
          <a:stretch>
            <a:fillRect/>
          </a:stretch>
        </p:blipFill>
        <p:spPr>
          <a:xfrm>
            <a:off x="28526662" y="11213995"/>
            <a:ext cx="2194560" cy="3108960"/>
          </a:xfrm>
          <a:prstGeom prst="rect">
            <a:avLst/>
          </a:prstGeom>
        </p:spPr>
      </p:pic>
      <p:pic>
        <p:nvPicPr>
          <p:cNvPr id="24" name="Picture 23"/>
          <p:cNvPicPr>
            <a:picLocks/>
          </p:cNvPicPr>
          <p:nvPr/>
        </p:nvPicPr>
        <p:blipFill>
          <a:blip r:embed="rId6"/>
          <a:stretch>
            <a:fillRect/>
          </a:stretch>
        </p:blipFill>
        <p:spPr>
          <a:xfrm>
            <a:off x="30852577" y="11213995"/>
            <a:ext cx="2194560" cy="3108960"/>
          </a:xfrm>
          <a:prstGeom prst="rect">
            <a:avLst/>
          </a:prstGeom>
          <a:ln>
            <a:solidFill>
              <a:schemeClr val="accent1"/>
            </a:solidFill>
          </a:ln>
        </p:spPr>
      </p:pic>
      <p:pic>
        <p:nvPicPr>
          <p:cNvPr id="23" name="Picture 22"/>
          <p:cNvPicPr>
            <a:picLocks/>
          </p:cNvPicPr>
          <p:nvPr/>
        </p:nvPicPr>
        <p:blipFill>
          <a:blip r:embed="rId7"/>
          <a:stretch>
            <a:fillRect/>
          </a:stretch>
        </p:blipFill>
        <p:spPr>
          <a:xfrm>
            <a:off x="21566701" y="11181972"/>
            <a:ext cx="2194560" cy="3108960"/>
          </a:xfrm>
          <a:prstGeom prst="rect">
            <a:avLst/>
          </a:prstGeom>
          <a:ln>
            <a:solidFill>
              <a:schemeClr val="accent1"/>
            </a:solidFill>
          </a:ln>
        </p:spPr>
      </p:pic>
      <p:pic>
        <p:nvPicPr>
          <p:cNvPr id="22" name="Picture 21"/>
          <p:cNvPicPr>
            <a:picLocks noChangeAspect="1"/>
          </p:cNvPicPr>
          <p:nvPr/>
        </p:nvPicPr>
        <p:blipFill>
          <a:blip r:embed="rId8"/>
          <a:stretch>
            <a:fillRect/>
          </a:stretch>
        </p:blipFill>
        <p:spPr>
          <a:xfrm>
            <a:off x="23882351" y="11176206"/>
            <a:ext cx="2196172" cy="3108960"/>
          </a:xfrm>
          <a:prstGeom prst="rect">
            <a:avLst/>
          </a:prstGeom>
          <a:ln>
            <a:solidFill>
              <a:schemeClr val="accent1"/>
            </a:solidFill>
          </a:ln>
        </p:spPr>
      </p:pic>
      <p:sp>
        <p:nvSpPr>
          <p:cNvPr id="59" name="object 110"/>
          <p:cNvSpPr/>
          <p:nvPr/>
        </p:nvSpPr>
        <p:spPr>
          <a:xfrm>
            <a:off x="21566701" y="14408578"/>
            <a:ext cx="2194560" cy="1325880"/>
          </a:xfrm>
          <a:prstGeom prst="rect">
            <a:avLst/>
          </a:prstGeom>
          <a:solidFill>
            <a:srgbClr val="E29926"/>
          </a:solidFill>
        </p:spPr>
        <p:txBody>
          <a:bodyPr wrap="square" lIns="91440" tIns="0" rIns="91440" bIns="0" rtlCol="0" anchor="ctr"/>
          <a:lstStyle/>
          <a:p>
            <a:pPr marL="115888" indent="-115888">
              <a:buFont typeface="Arial" panose="020B0604020202020204" pitchFamily="34" charset="0"/>
              <a:buChar char="•"/>
            </a:pPr>
            <a:r>
              <a:rPr lang="en-US" sz="1400" dirty="0">
                <a:solidFill>
                  <a:schemeClr val="bg1"/>
                </a:solidFill>
                <a:latin typeface="+mj-lt"/>
                <a:cs typeface="Arial" panose="020B0604020202020204" pitchFamily="34" charset="0"/>
              </a:rPr>
              <a:t>Review previous content</a:t>
            </a:r>
          </a:p>
          <a:p>
            <a:pPr marL="115888" indent="-115888">
              <a:buFont typeface="Arial" panose="020B0604020202020204" pitchFamily="34" charset="0"/>
              <a:buChar char="•"/>
            </a:pPr>
            <a:r>
              <a:rPr lang="en-US" sz="1400" dirty="0">
                <a:solidFill>
                  <a:schemeClr val="bg1"/>
                </a:solidFill>
                <a:latin typeface="+mj-lt"/>
                <a:cs typeface="Arial" panose="020B0604020202020204" pitchFamily="34" charset="0"/>
              </a:rPr>
              <a:t>Contrast base words and derivatives</a:t>
            </a:r>
          </a:p>
          <a:p>
            <a:pPr marL="115888" indent="-115888">
              <a:buFont typeface="Arial" panose="020B0604020202020204" pitchFamily="34" charset="0"/>
              <a:buChar char="•"/>
            </a:pPr>
            <a:r>
              <a:rPr lang="en-US" sz="1400" dirty="0">
                <a:solidFill>
                  <a:schemeClr val="bg1"/>
                </a:solidFill>
                <a:latin typeface="+mj-lt"/>
                <a:cs typeface="Arial" panose="020B0604020202020204" pitchFamily="34" charset="0"/>
              </a:rPr>
              <a:t>Provide context and meaning</a:t>
            </a:r>
            <a:endParaRPr sz="1400" dirty="0">
              <a:solidFill>
                <a:schemeClr val="bg1"/>
              </a:solidFill>
              <a:latin typeface="+mj-lt"/>
              <a:cs typeface="Arial" panose="020B0604020202020204" pitchFamily="34" charset="0"/>
            </a:endParaRPr>
          </a:p>
        </p:txBody>
      </p:sp>
      <p:sp>
        <p:nvSpPr>
          <p:cNvPr id="60" name="object 110"/>
          <p:cNvSpPr/>
          <p:nvPr/>
        </p:nvSpPr>
        <p:spPr>
          <a:xfrm>
            <a:off x="23839349" y="14415055"/>
            <a:ext cx="2194560" cy="1325880"/>
          </a:xfrm>
          <a:prstGeom prst="rect">
            <a:avLst/>
          </a:prstGeom>
          <a:solidFill>
            <a:srgbClr val="E29926"/>
          </a:solidFill>
        </p:spPr>
        <p:txBody>
          <a:bodyPr wrap="square" lIns="91440" tIns="0" rIns="91440" bIns="0" rtlCol="0" anchor="ctr"/>
          <a:lstStyle/>
          <a:p>
            <a:r>
              <a:rPr lang="en-US" sz="1400" dirty="0">
                <a:solidFill>
                  <a:schemeClr val="bg1"/>
                </a:solidFill>
                <a:latin typeface="+mj-lt"/>
                <a:cs typeface="Arial" panose="020B0604020202020204" pitchFamily="34" charset="0"/>
              </a:rPr>
              <a:t>Introduce new affixes</a:t>
            </a:r>
          </a:p>
          <a:p>
            <a:r>
              <a:rPr lang="en-US" sz="1400" dirty="0">
                <a:solidFill>
                  <a:schemeClr val="bg1"/>
                </a:solidFill>
                <a:latin typeface="+mj-lt"/>
                <a:cs typeface="Arial" panose="020B0604020202020204" pitchFamily="34" charset="0"/>
              </a:rPr>
              <a:t>Provide brief definition</a:t>
            </a:r>
          </a:p>
          <a:p>
            <a:r>
              <a:rPr lang="en-US" sz="1400" dirty="0">
                <a:solidFill>
                  <a:schemeClr val="bg1"/>
                </a:solidFill>
                <a:latin typeface="+mj-lt"/>
                <a:cs typeface="Arial" panose="020B0604020202020204" pitchFamily="34" charset="0"/>
              </a:rPr>
              <a:t>Provide multiple examples with images</a:t>
            </a:r>
          </a:p>
          <a:p>
            <a:r>
              <a:rPr lang="en-US" sz="1400" dirty="0">
                <a:solidFill>
                  <a:schemeClr val="bg1"/>
                </a:solidFill>
                <a:latin typeface="+mj-lt"/>
                <a:cs typeface="Arial" panose="020B0604020202020204" pitchFamily="34" charset="0"/>
              </a:rPr>
              <a:t>Practice pronouncing affix and derivative</a:t>
            </a:r>
            <a:endParaRPr sz="1400" dirty="0">
              <a:solidFill>
                <a:schemeClr val="bg1"/>
              </a:solidFill>
              <a:latin typeface="+mj-lt"/>
              <a:cs typeface="Arial" panose="020B0604020202020204" pitchFamily="34" charset="0"/>
            </a:endParaRPr>
          </a:p>
        </p:txBody>
      </p:sp>
      <p:pic>
        <p:nvPicPr>
          <p:cNvPr id="11" name="Picture 10"/>
          <p:cNvPicPr>
            <a:picLocks/>
          </p:cNvPicPr>
          <p:nvPr/>
        </p:nvPicPr>
        <p:blipFill>
          <a:blip r:embed="rId9"/>
          <a:stretch>
            <a:fillRect/>
          </a:stretch>
        </p:blipFill>
        <p:spPr>
          <a:xfrm>
            <a:off x="26200747" y="11202391"/>
            <a:ext cx="2194560" cy="3108960"/>
          </a:xfrm>
          <a:prstGeom prst="rect">
            <a:avLst/>
          </a:prstGeom>
        </p:spPr>
      </p:pic>
      <p:sp>
        <p:nvSpPr>
          <p:cNvPr id="63" name="object 110"/>
          <p:cNvSpPr/>
          <p:nvPr/>
        </p:nvSpPr>
        <p:spPr>
          <a:xfrm>
            <a:off x="26211173" y="14429248"/>
            <a:ext cx="2194560" cy="1325880"/>
          </a:xfrm>
          <a:prstGeom prst="rect">
            <a:avLst/>
          </a:prstGeom>
          <a:solidFill>
            <a:srgbClr val="E29926"/>
          </a:solidFill>
        </p:spPr>
        <p:txBody>
          <a:bodyPr wrap="square" lIns="91440" tIns="0" rIns="91440" bIns="0" rtlCol="0" anchor="ctr"/>
          <a:lstStyle/>
          <a:p>
            <a:r>
              <a:rPr lang="en-US" sz="1400" dirty="0">
                <a:solidFill>
                  <a:schemeClr val="bg1"/>
                </a:solidFill>
                <a:latin typeface="+mj-lt"/>
                <a:cs typeface="Arial" panose="020B0604020202020204" pitchFamily="34" charset="0"/>
              </a:rPr>
              <a:t>Practice pronouncing the affixes</a:t>
            </a:r>
          </a:p>
          <a:p>
            <a:r>
              <a:rPr lang="en-US" sz="1400" dirty="0">
                <a:solidFill>
                  <a:schemeClr val="bg1"/>
                </a:solidFill>
                <a:latin typeface="+mj-lt"/>
                <a:cs typeface="Arial" panose="020B0604020202020204" pitchFamily="34" charset="0"/>
              </a:rPr>
              <a:t>Practice reading derivatives in isolation with fluency</a:t>
            </a:r>
            <a:endParaRPr sz="1400" dirty="0">
              <a:solidFill>
                <a:schemeClr val="bg1"/>
              </a:solidFill>
              <a:latin typeface="+mj-lt"/>
              <a:cs typeface="Arial" panose="020B0604020202020204" pitchFamily="34" charset="0"/>
            </a:endParaRPr>
          </a:p>
        </p:txBody>
      </p:sp>
      <p:sp>
        <p:nvSpPr>
          <p:cNvPr id="65" name="object 110"/>
          <p:cNvSpPr/>
          <p:nvPr/>
        </p:nvSpPr>
        <p:spPr>
          <a:xfrm>
            <a:off x="28537785" y="14429248"/>
            <a:ext cx="2194560" cy="1325880"/>
          </a:xfrm>
          <a:prstGeom prst="rect">
            <a:avLst/>
          </a:prstGeom>
          <a:solidFill>
            <a:srgbClr val="E29926"/>
          </a:solidFill>
        </p:spPr>
        <p:txBody>
          <a:bodyPr wrap="square" lIns="91440" tIns="0" rIns="91440" bIns="0" rtlCol="0" anchor="ctr"/>
          <a:lstStyle/>
          <a:p>
            <a:r>
              <a:rPr lang="en-US" sz="1400" dirty="0">
                <a:solidFill>
                  <a:schemeClr val="bg1"/>
                </a:solidFill>
                <a:latin typeface="+mj-lt"/>
                <a:cs typeface="Arial" panose="020B0604020202020204" pitchFamily="34" charset="0"/>
              </a:rPr>
              <a:t>Examples and non-examples of generating derivatives</a:t>
            </a:r>
          </a:p>
          <a:p>
            <a:r>
              <a:rPr lang="en-US" sz="1400" dirty="0">
                <a:solidFill>
                  <a:schemeClr val="bg1"/>
                </a:solidFill>
                <a:latin typeface="+mj-lt"/>
                <a:cs typeface="Arial" panose="020B0604020202020204" pitchFamily="34" charset="0"/>
              </a:rPr>
              <a:t>Context for application of affix</a:t>
            </a:r>
            <a:endParaRPr sz="1400" dirty="0">
              <a:solidFill>
                <a:schemeClr val="bg1"/>
              </a:solidFill>
              <a:latin typeface="+mj-lt"/>
              <a:cs typeface="Arial" panose="020B0604020202020204" pitchFamily="34" charset="0"/>
            </a:endParaRPr>
          </a:p>
        </p:txBody>
      </p:sp>
      <p:sp>
        <p:nvSpPr>
          <p:cNvPr id="71" name="object 110"/>
          <p:cNvSpPr/>
          <p:nvPr/>
        </p:nvSpPr>
        <p:spPr>
          <a:xfrm>
            <a:off x="30852577" y="14429248"/>
            <a:ext cx="2194560" cy="1325880"/>
          </a:xfrm>
          <a:prstGeom prst="rect">
            <a:avLst/>
          </a:prstGeom>
          <a:solidFill>
            <a:srgbClr val="E29926"/>
          </a:solidFill>
        </p:spPr>
        <p:txBody>
          <a:bodyPr wrap="square" lIns="91440" tIns="0" rIns="91440" bIns="0" rtlCol="0" anchor="ctr"/>
          <a:lstStyle/>
          <a:p>
            <a:r>
              <a:rPr lang="en-US" sz="1400" dirty="0">
                <a:solidFill>
                  <a:schemeClr val="bg1"/>
                </a:solidFill>
                <a:latin typeface="+mj-lt"/>
                <a:cs typeface="Arial" panose="020B0604020202020204" pitchFamily="34" charset="0"/>
              </a:rPr>
              <a:t>Frequent phrases with derivative from google</a:t>
            </a:r>
          </a:p>
          <a:p>
            <a:r>
              <a:rPr lang="en-US" sz="1400" dirty="0">
                <a:solidFill>
                  <a:schemeClr val="bg1"/>
                </a:solidFill>
                <a:latin typeface="+mj-lt"/>
                <a:cs typeface="Arial" panose="020B0604020202020204" pitchFamily="34" charset="0"/>
              </a:rPr>
              <a:t>Practice applying the derivative in context</a:t>
            </a:r>
          </a:p>
          <a:p>
            <a:r>
              <a:rPr lang="en-US" sz="1400" dirty="0">
                <a:solidFill>
                  <a:schemeClr val="bg1"/>
                </a:solidFill>
                <a:latin typeface="+mj-lt"/>
                <a:cs typeface="Arial" panose="020B0604020202020204" pitchFamily="34" charset="0"/>
              </a:rPr>
              <a:t>Practice fluent reading</a:t>
            </a:r>
            <a:endParaRPr sz="1400" dirty="0">
              <a:solidFill>
                <a:schemeClr val="bg1"/>
              </a:solidFill>
              <a:latin typeface="+mj-lt"/>
              <a:cs typeface="Arial" panose="020B0604020202020204" pitchFamily="34" charset="0"/>
            </a:endParaRPr>
          </a:p>
        </p:txBody>
      </p:sp>
      <p:pic>
        <p:nvPicPr>
          <p:cNvPr id="21" name="Picture 20"/>
          <p:cNvPicPr>
            <a:picLocks/>
          </p:cNvPicPr>
          <p:nvPr/>
        </p:nvPicPr>
        <p:blipFill>
          <a:blip r:embed="rId10"/>
          <a:stretch>
            <a:fillRect/>
          </a:stretch>
        </p:blipFill>
        <p:spPr>
          <a:xfrm>
            <a:off x="16618784" y="11195833"/>
            <a:ext cx="2194560" cy="3108960"/>
          </a:xfrm>
          <a:prstGeom prst="rect">
            <a:avLst/>
          </a:prstGeom>
          <a:ln>
            <a:solidFill>
              <a:schemeClr val="accent1"/>
            </a:solidFill>
          </a:ln>
        </p:spPr>
      </p:pic>
      <p:pic>
        <p:nvPicPr>
          <p:cNvPr id="19" name="Picture 18"/>
          <p:cNvPicPr>
            <a:picLocks/>
          </p:cNvPicPr>
          <p:nvPr/>
        </p:nvPicPr>
        <p:blipFill>
          <a:blip r:embed="rId11"/>
          <a:stretch>
            <a:fillRect/>
          </a:stretch>
        </p:blipFill>
        <p:spPr>
          <a:xfrm>
            <a:off x="18981787" y="11184053"/>
            <a:ext cx="2194560" cy="3108960"/>
          </a:xfrm>
          <a:prstGeom prst="rect">
            <a:avLst/>
          </a:prstGeom>
          <a:ln>
            <a:solidFill>
              <a:schemeClr val="accent1"/>
            </a:solidFill>
          </a:ln>
        </p:spPr>
      </p:pic>
      <p:pic>
        <p:nvPicPr>
          <p:cNvPr id="13" name="Picture 12"/>
          <p:cNvPicPr>
            <a:picLocks noChangeAspect="1"/>
          </p:cNvPicPr>
          <p:nvPr/>
        </p:nvPicPr>
        <p:blipFill>
          <a:blip r:embed="rId12"/>
          <a:stretch>
            <a:fillRect/>
          </a:stretch>
        </p:blipFill>
        <p:spPr>
          <a:xfrm>
            <a:off x="9612728" y="11165134"/>
            <a:ext cx="2219163" cy="3108960"/>
          </a:xfrm>
          <a:prstGeom prst="rect">
            <a:avLst/>
          </a:prstGeom>
        </p:spPr>
      </p:pic>
      <p:pic>
        <p:nvPicPr>
          <p:cNvPr id="20" name="Picture 19"/>
          <p:cNvPicPr>
            <a:picLocks/>
          </p:cNvPicPr>
          <p:nvPr/>
        </p:nvPicPr>
        <p:blipFill>
          <a:blip r:embed="rId13"/>
          <a:stretch>
            <a:fillRect/>
          </a:stretch>
        </p:blipFill>
        <p:spPr>
          <a:xfrm>
            <a:off x="11969651" y="11180427"/>
            <a:ext cx="2194560" cy="3108960"/>
          </a:xfrm>
          <a:prstGeom prst="rect">
            <a:avLst/>
          </a:prstGeom>
        </p:spPr>
      </p:pic>
      <p:pic>
        <p:nvPicPr>
          <p:cNvPr id="27" name="Picture 26"/>
          <p:cNvPicPr>
            <a:picLocks/>
          </p:cNvPicPr>
          <p:nvPr/>
        </p:nvPicPr>
        <p:blipFill>
          <a:blip r:embed="rId14"/>
          <a:stretch>
            <a:fillRect/>
          </a:stretch>
        </p:blipFill>
        <p:spPr>
          <a:xfrm>
            <a:off x="14284950" y="11180427"/>
            <a:ext cx="2194560" cy="3108960"/>
          </a:xfrm>
          <a:prstGeom prst="rect">
            <a:avLst/>
          </a:prstGeom>
        </p:spPr>
      </p:pic>
      <p:sp>
        <p:nvSpPr>
          <p:cNvPr id="73" name="object 110"/>
          <p:cNvSpPr/>
          <p:nvPr/>
        </p:nvSpPr>
        <p:spPr>
          <a:xfrm>
            <a:off x="9647709" y="14391169"/>
            <a:ext cx="2194560" cy="1325880"/>
          </a:xfrm>
          <a:prstGeom prst="rect">
            <a:avLst/>
          </a:prstGeom>
          <a:solidFill>
            <a:srgbClr val="E29926"/>
          </a:solidFill>
        </p:spPr>
        <p:txBody>
          <a:bodyPr wrap="square" lIns="91440" tIns="0" rIns="91440" bIns="0" rtlCol="0" anchor="ctr"/>
          <a:lstStyle/>
          <a:p>
            <a:pPr marL="169863" indent="-169863">
              <a:buFont typeface="Arial" panose="020B0604020202020204" pitchFamily="34" charset="0"/>
              <a:buChar char="•"/>
            </a:pPr>
            <a:r>
              <a:rPr lang="en-US" sz="1400" dirty="0">
                <a:solidFill>
                  <a:schemeClr val="bg1"/>
                </a:solidFill>
                <a:latin typeface="+mj-lt"/>
                <a:cs typeface="Arial" panose="020B0604020202020204" pitchFamily="34" charset="0"/>
              </a:rPr>
              <a:t>Review previously taught patterns</a:t>
            </a:r>
          </a:p>
          <a:p>
            <a:pPr marL="169863" indent="-169863">
              <a:buFont typeface="Arial" panose="020B0604020202020204" pitchFamily="34" charset="0"/>
              <a:buChar char="•"/>
            </a:pPr>
            <a:r>
              <a:rPr lang="en-US" sz="1400" dirty="0">
                <a:solidFill>
                  <a:schemeClr val="bg1"/>
                </a:solidFill>
                <a:latin typeface="+mj-lt"/>
                <a:cs typeface="Arial" panose="020B0604020202020204" pitchFamily="34" charset="0"/>
              </a:rPr>
              <a:t>Practice reading words to improve fluency</a:t>
            </a:r>
            <a:endParaRPr sz="1400" dirty="0">
              <a:solidFill>
                <a:schemeClr val="bg1"/>
              </a:solidFill>
              <a:latin typeface="+mj-lt"/>
              <a:cs typeface="Arial" panose="020B0604020202020204" pitchFamily="34" charset="0"/>
            </a:endParaRPr>
          </a:p>
        </p:txBody>
      </p:sp>
      <p:sp>
        <p:nvSpPr>
          <p:cNvPr id="76" name="object 110"/>
          <p:cNvSpPr/>
          <p:nvPr/>
        </p:nvSpPr>
        <p:spPr>
          <a:xfrm>
            <a:off x="11994915" y="14418117"/>
            <a:ext cx="2194560" cy="1325880"/>
          </a:xfrm>
          <a:prstGeom prst="rect">
            <a:avLst/>
          </a:prstGeom>
          <a:solidFill>
            <a:srgbClr val="E29926"/>
          </a:solidFill>
        </p:spPr>
        <p:txBody>
          <a:bodyPr wrap="square" lIns="91440" tIns="0" rIns="91440" bIns="0" rtlCol="0" anchor="ctr"/>
          <a:lstStyle/>
          <a:p>
            <a:pPr marL="117475" indent="-117475">
              <a:buFont typeface="Arial" panose="020B0604020202020204" pitchFamily="34" charset="0"/>
              <a:buChar char="•"/>
            </a:pPr>
            <a:r>
              <a:rPr lang="en-US" sz="1400" dirty="0">
                <a:solidFill>
                  <a:schemeClr val="bg1"/>
                </a:solidFill>
                <a:latin typeface="+mj-lt"/>
                <a:cs typeface="Arial" panose="020B0604020202020204" pitchFamily="34" charset="0"/>
              </a:rPr>
              <a:t>Introduce new pattern</a:t>
            </a:r>
          </a:p>
          <a:p>
            <a:pPr marL="117475" indent="-117475">
              <a:buFont typeface="Arial" panose="020B0604020202020204" pitchFamily="34" charset="0"/>
              <a:buChar char="•"/>
            </a:pPr>
            <a:r>
              <a:rPr lang="en-US" sz="1400" dirty="0">
                <a:solidFill>
                  <a:schemeClr val="bg1"/>
                </a:solidFill>
                <a:latin typeface="+mj-lt"/>
                <a:cs typeface="Arial" panose="020B0604020202020204" pitchFamily="34" charset="0"/>
              </a:rPr>
              <a:t>Read syllables with pattern</a:t>
            </a:r>
          </a:p>
          <a:p>
            <a:pPr marL="117475" indent="-117475">
              <a:buFont typeface="Arial" panose="020B0604020202020204" pitchFamily="34" charset="0"/>
              <a:buChar char="•"/>
            </a:pPr>
            <a:r>
              <a:rPr lang="en-US" sz="1400" dirty="0">
                <a:solidFill>
                  <a:schemeClr val="bg1"/>
                </a:solidFill>
                <a:latin typeface="+mj-lt"/>
                <a:cs typeface="Arial" panose="020B0604020202020204" pitchFamily="34" charset="0"/>
              </a:rPr>
              <a:t>Read real and non- words with pattern</a:t>
            </a:r>
            <a:endParaRPr sz="1400" dirty="0">
              <a:solidFill>
                <a:schemeClr val="bg1"/>
              </a:solidFill>
              <a:latin typeface="+mj-lt"/>
              <a:cs typeface="Arial" panose="020B0604020202020204" pitchFamily="34" charset="0"/>
            </a:endParaRPr>
          </a:p>
        </p:txBody>
      </p:sp>
      <p:sp>
        <p:nvSpPr>
          <p:cNvPr id="77" name="object 110"/>
          <p:cNvSpPr/>
          <p:nvPr/>
        </p:nvSpPr>
        <p:spPr>
          <a:xfrm>
            <a:off x="14321940" y="14396928"/>
            <a:ext cx="2194560" cy="1325880"/>
          </a:xfrm>
          <a:prstGeom prst="rect">
            <a:avLst/>
          </a:prstGeom>
          <a:solidFill>
            <a:srgbClr val="E29926"/>
          </a:solidFill>
        </p:spPr>
        <p:txBody>
          <a:bodyPr wrap="square" lIns="91440" tIns="0" rIns="91440" bIns="0" rtlCol="0" anchor="ctr"/>
          <a:lstStyle/>
          <a:p>
            <a:pPr marL="117475" indent="-117475">
              <a:buFont typeface="Arial" panose="020B0604020202020204" pitchFamily="34" charset="0"/>
              <a:buChar char="•"/>
            </a:pPr>
            <a:r>
              <a:rPr lang="en-US" sz="1400" dirty="0">
                <a:solidFill>
                  <a:schemeClr val="bg1"/>
                </a:solidFill>
                <a:latin typeface="+mj-lt"/>
                <a:cs typeface="Arial" panose="020B0604020202020204" pitchFamily="34" charset="0"/>
              </a:rPr>
              <a:t>Read two syllable words with new pattern Practice syllable division</a:t>
            </a:r>
          </a:p>
          <a:p>
            <a:pPr marL="117475" indent="-117475">
              <a:buFont typeface="Arial" panose="020B0604020202020204" pitchFamily="34" charset="0"/>
              <a:buChar char="•"/>
            </a:pPr>
            <a:r>
              <a:rPr lang="en-US" sz="1400" dirty="0">
                <a:solidFill>
                  <a:schemeClr val="bg1"/>
                </a:solidFill>
                <a:latin typeface="+mj-lt"/>
                <a:cs typeface="Arial" panose="020B0604020202020204" pitchFamily="34" charset="0"/>
              </a:rPr>
              <a:t>Integrate all concepts</a:t>
            </a:r>
            <a:endParaRPr sz="1400" dirty="0">
              <a:solidFill>
                <a:schemeClr val="bg1"/>
              </a:solidFill>
              <a:latin typeface="+mj-lt"/>
              <a:cs typeface="Arial" panose="020B0604020202020204" pitchFamily="34" charset="0"/>
            </a:endParaRPr>
          </a:p>
        </p:txBody>
      </p:sp>
      <p:sp>
        <p:nvSpPr>
          <p:cNvPr id="81" name="object 110"/>
          <p:cNvSpPr/>
          <p:nvPr/>
        </p:nvSpPr>
        <p:spPr>
          <a:xfrm>
            <a:off x="16623825" y="14408578"/>
            <a:ext cx="2194560" cy="1325880"/>
          </a:xfrm>
          <a:prstGeom prst="rect">
            <a:avLst/>
          </a:prstGeom>
          <a:solidFill>
            <a:srgbClr val="E29926"/>
          </a:solidFill>
        </p:spPr>
        <p:txBody>
          <a:bodyPr wrap="square" lIns="91440" tIns="0" rIns="91440" bIns="0" rtlCol="0" anchor="ctr"/>
          <a:lstStyle/>
          <a:p>
            <a:pPr marL="114300" indent="-114300">
              <a:buFont typeface="Arial" panose="020B0604020202020204" pitchFamily="34" charset="0"/>
              <a:buChar char="•"/>
            </a:pPr>
            <a:r>
              <a:rPr lang="en-US" sz="1400" dirty="0">
                <a:solidFill>
                  <a:schemeClr val="bg1"/>
                </a:solidFill>
                <a:latin typeface="+mj-lt"/>
                <a:cs typeface="Arial" panose="020B0604020202020204" pitchFamily="34" charset="0"/>
              </a:rPr>
              <a:t>Practice via games</a:t>
            </a:r>
          </a:p>
          <a:p>
            <a:pPr marL="114300" indent="-114300">
              <a:buFont typeface="Arial" panose="020B0604020202020204" pitchFamily="34" charset="0"/>
              <a:buChar char="•"/>
            </a:pPr>
            <a:r>
              <a:rPr lang="en-US" sz="1400" dirty="0">
                <a:solidFill>
                  <a:schemeClr val="bg1"/>
                </a:solidFill>
                <a:latin typeface="+mj-lt"/>
                <a:cs typeface="Arial" panose="020B0604020202020204" pitchFamily="34" charset="0"/>
              </a:rPr>
              <a:t>Simple rules </a:t>
            </a:r>
          </a:p>
          <a:p>
            <a:pPr marL="114300" indent="-114300">
              <a:buFont typeface="Arial" panose="020B0604020202020204" pitchFamily="34" charset="0"/>
              <a:buChar char="•"/>
            </a:pPr>
            <a:r>
              <a:rPr lang="en-US" sz="1400" dirty="0">
                <a:solidFill>
                  <a:schemeClr val="bg1"/>
                </a:solidFill>
                <a:latin typeface="+mj-lt"/>
                <a:cs typeface="Arial" panose="020B0604020202020204" pitchFamily="34" charset="0"/>
              </a:rPr>
              <a:t>Repeated readings</a:t>
            </a:r>
            <a:endParaRPr sz="1400" dirty="0">
              <a:solidFill>
                <a:schemeClr val="bg1"/>
              </a:solidFill>
              <a:latin typeface="+mj-lt"/>
              <a:cs typeface="Arial" panose="020B0604020202020204" pitchFamily="34" charset="0"/>
            </a:endParaRPr>
          </a:p>
        </p:txBody>
      </p:sp>
      <p:sp>
        <p:nvSpPr>
          <p:cNvPr id="82" name="object 110"/>
          <p:cNvSpPr/>
          <p:nvPr/>
        </p:nvSpPr>
        <p:spPr>
          <a:xfrm>
            <a:off x="9668639" y="15890799"/>
            <a:ext cx="11507708" cy="815172"/>
          </a:xfrm>
          <a:prstGeom prst="rect">
            <a:avLst/>
          </a:prstGeom>
          <a:solidFill>
            <a:srgbClr val="7BABD3"/>
          </a:solidFill>
        </p:spPr>
        <p:txBody>
          <a:bodyPr wrap="square" lIns="91440" tIns="0" rIns="91440" bIns="0" rtlCol="0" anchor="ctr"/>
          <a:lstStyle/>
          <a:p>
            <a:r>
              <a:rPr lang="en-US" sz="1400" dirty="0">
                <a:latin typeface="+mj-lt"/>
                <a:cs typeface="Arial" panose="020B0604020202020204" pitchFamily="34" charset="0"/>
              </a:rPr>
              <a:t>Participants (n=21) received 25 sessions of 30 minutes each of scripted intervention, aligned with the principles of direct instruction.</a:t>
            </a:r>
          </a:p>
          <a:p>
            <a:r>
              <a:rPr lang="en-US" sz="1400" dirty="0">
                <a:latin typeface="+mj-lt"/>
                <a:cs typeface="Arial" panose="020B0604020202020204" pitchFamily="34" charset="0"/>
              </a:rPr>
              <a:t>Instruction emphasized pronunciation, used real and non-words and provided no context or semantic information regarding any word taught. </a:t>
            </a:r>
            <a:endParaRPr sz="1400" dirty="0">
              <a:latin typeface="+mj-lt"/>
              <a:cs typeface="Arial" panose="020B0604020202020204" pitchFamily="34" charset="0"/>
            </a:endParaRPr>
          </a:p>
        </p:txBody>
      </p:sp>
      <p:sp>
        <p:nvSpPr>
          <p:cNvPr id="83" name="object 110"/>
          <p:cNvSpPr/>
          <p:nvPr/>
        </p:nvSpPr>
        <p:spPr>
          <a:xfrm>
            <a:off x="18988146" y="14406210"/>
            <a:ext cx="2194560" cy="1325880"/>
          </a:xfrm>
          <a:prstGeom prst="rect">
            <a:avLst/>
          </a:prstGeom>
          <a:solidFill>
            <a:srgbClr val="E29926"/>
          </a:solidFill>
        </p:spPr>
        <p:txBody>
          <a:bodyPr wrap="square" lIns="91440" tIns="0" rIns="91440" bIns="0" rtlCol="0" anchor="ctr"/>
          <a:lstStyle/>
          <a:p>
            <a:pPr marL="114300" indent="-114300">
              <a:buFont typeface="Arial" panose="020B0604020202020204" pitchFamily="34" charset="0"/>
              <a:buChar char="•"/>
            </a:pPr>
            <a:r>
              <a:rPr lang="en-US" sz="1400" dirty="0">
                <a:solidFill>
                  <a:schemeClr val="bg1"/>
                </a:solidFill>
                <a:latin typeface="+mj-lt"/>
                <a:cs typeface="Arial" panose="020B0604020202020204" pitchFamily="34" charset="0"/>
              </a:rPr>
              <a:t>Strategy for three syllable words</a:t>
            </a:r>
          </a:p>
          <a:p>
            <a:pPr marL="114300" indent="-114300">
              <a:buFont typeface="Arial" panose="020B0604020202020204" pitchFamily="34" charset="0"/>
              <a:buChar char="•"/>
            </a:pPr>
            <a:r>
              <a:rPr lang="en-US" sz="1400" dirty="0">
                <a:solidFill>
                  <a:schemeClr val="bg1"/>
                </a:solidFill>
                <a:latin typeface="+mj-lt"/>
                <a:cs typeface="Arial" panose="020B0604020202020204" pitchFamily="34" charset="0"/>
              </a:rPr>
              <a:t>Reading three syllable words</a:t>
            </a:r>
            <a:endParaRPr sz="1400" dirty="0">
              <a:solidFill>
                <a:schemeClr val="bg1"/>
              </a:solidFill>
              <a:latin typeface="+mj-lt"/>
              <a:cs typeface="Arial" panose="020B0604020202020204" pitchFamily="34" charset="0"/>
            </a:endParaRPr>
          </a:p>
        </p:txBody>
      </p:sp>
      <p:sp>
        <p:nvSpPr>
          <p:cNvPr id="85" name="object 110"/>
          <p:cNvSpPr/>
          <p:nvPr/>
        </p:nvSpPr>
        <p:spPr>
          <a:xfrm>
            <a:off x="21544151" y="15907061"/>
            <a:ext cx="11466069" cy="815172"/>
          </a:xfrm>
          <a:prstGeom prst="rect">
            <a:avLst/>
          </a:prstGeom>
          <a:solidFill>
            <a:srgbClr val="7BABD3"/>
          </a:solidFill>
        </p:spPr>
        <p:txBody>
          <a:bodyPr wrap="square" lIns="91440" tIns="0" rIns="91440" bIns="0" rtlCol="0" anchor="ctr"/>
          <a:lstStyle/>
          <a:p>
            <a:r>
              <a:rPr lang="en-US" sz="1400" dirty="0">
                <a:latin typeface="+mj-lt"/>
                <a:cs typeface="Arial" panose="020B0604020202020204" pitchFamily="34" charset="0"/>
              </a:rPr>
              <a:t>Participants (n=20) received 25 sessions of 30 minutes each of scripted intervention, aligned with the principles of direct instruction.</a:t>
            </a:r>
          </a:p>
          <a:p>
            <a:r>
              <a:rPr lang="en-US" sz="1400" dirty="0">
                <a:latin typeface="+mj-lt"/>
                <a:cs typeface="Arial" panose="020B0604020202020204" pitchFamily="34" charset="0"/>
              </a:rPr>
              <a:t>Instruction morphemes and provided extensive context, including images, sentences and phrases to reinforce words and parts taught.  </a:t>
            </a:r>
            <a:endParaRPr sz="1400" dirty="0">
              <a:latin typeface="+mj-lt"/>
              <a:cs typeface="Arial" panose="020B0604020202020204" pitchFamily="34" charset="0"/>
            </a:endParaRPr>
          </a:p>
        </p:txBody>
      </p:sp>
      <p:sp>
        <p:nvSpPr>
          <p:cNvPr id="86" name="object 71"/>
          <p:cNvSpPr/>
          <p:nvPr/>
        </p:nvSpPr>
        <p:spPr>
          <a:xfrm>
            <a:off x="9462247" y="18729960"/>
            <a:ext cx="5029200" cy="4837738"/>
          </a:xfrm>
          <a:custGeom>
            <a:avLst/>
            <a:gdLst/>
            <a:ahLst/>
            <a:cxnLst/>
            <a:rect l="l" t="t" r="r" b="b"/>
            <a:pathLst>
              <a:path w="2724150" h="3279140">
                <a:moveTo>
                  <a:pt x="0" y="3278649"/>
                </a:moveTo>
                <a:lnTo>
                  <a:pt x="2723797" y="3278649"/>
                </a:lnTo>
                <a:lnTo>
                  <a:pt x="2723797" y="0"/>
                </a:lnTo>
                <a:lnTo>
                  <a:pt x="0" y="0"/>
                </a:lnTo>
                <a:lnTo>
                  <a:pt x="0" y="3278649"/>
                </a:lnTo>
                <a:close/>
              </a:path>
            </a:pathLst>
          </a:custGeom>
          <a:solidFill>
            <a:srgbClr val="11437A"/>
          </a:solidFill>
        </p:spPr>
        <p:txBody>
          <a:bodyPr wrap="square" lIns="137160" tIns="182880" rIns="91440" bIns="182880" rtlCol="0"/>
          <a:lstStyle/>
          <a:p>
            <a:pPr>
              <a:tabLst>
                <a:tab pos="173038" algn="l"/>
              </a:tabLst>
            </a:pPr>
            <a:r>
              <a:rPr lang="en-US" sz="2000" dirty="0">
                <a:solidFill>
                  <a:schemeClr val="bg1"/>
                </a:solidFill>
              </a:rPr>
              <a:t>Test of Morphological Structure (TMS) </a:t>
            </a:r>
          </a:p>
          <a:p>
            <a:pPr marL="231775" indent="-231775">
              <a:spcBef>
                <a:spcPts val="600"/>
              </a:spcBef>
              <a:buFont typeface="Arial" panose="020B0604020202020204" pitchFamily="34" charset="0"/>
              <a:buChar char="•"/>
              <a:tabLst>
                <a:tab pos="173038" algn="l"/>
              </a:tabLst>
            </a:pPr>
            <a:r>
              <a:rPr lang="en-US" sz="1800" dirty="0">
                <a:solidFill>
                  <a:schemeClr val="bg1"/>
                </a:solidFill>
              </a:rPr>
              <a:t>Identifying correct suffixes for real and non-words</a:t>
            </a:r>
          </a:p>
          <a:p>
            <a:pPr marL="231775" indent="-231775">
              <a:buFont typeface="Arial" panose="020B0604020202020204" pitchFamily="34" charset="0"/>
              <a:buChar char="•"/>
              <a:tabLst>
                <a:tab pos="173038" algn="l"/>
              </a:tabLst>
            </a:pPr>
            <a:endParaRPr lang="en-US" sz="1400" dirty="0">
              <a:solidFill>
                <a:schemeClr val="bg1"/>
              </a:solidFill>
            </a:endParaRPr>
          </a:p>
          <a:p>
            <a:pPr>
              <a:tabLst>
                <a:tab pos="173038" algn="l"/>
              </a:tabLst>
            </a:pPr>
            <a:endParaRPr lang="en-US" sz="2000" dirty="0">
              <a:solidFill>
                <a:schemeClr val="bg1"/>
              </a:solidFill>
            </a:endParaRPr>
          </a:p>
          <a:p>
            <a:r>
              <a:rPr lang="el-GR" sz="1400" dirty="0">
                <a:solidFill>
                  <a:schemeClr val="bg1"/>
                </a:solidFill>
                <a:ea typeface="Cambria Math" panose="02040503050406030204" pitchFamily="18" charset="0"/>
              </a:rPr>
              <a:t>α</a:t>
            </a:r>
            <a:r>
              <a:rPr lang="en-US" sz="1400" dirty="0">
                <a:solidFill>
                  <a:schemeClr val="bg1"/>
                </a:solidFill>
                <a:ea typeface="Cambria Math" panose="02040503050406030204" pitchFamily="18" charset="0"/>
              </a:rPr>
              <a:t> = .81</a:t>
            </a:r>
          </a:p>
          <a:p>
            <a:r>
              <a:rPr lang="en-US" sz="1400" dirty="0">
                <a:solidFill>
                  <a:schemeClr val="bg1"/>
                </a:solidFill>
              </a:rPr>
              <a:t>Control (n=20)</a:t>
            </a:r>
          </a:p>
          <a:p>
            <a:r>
              <a:rPr lang="en-US" sz="1400" dirty="0">
                <a:solidFill>
                  <a:schemeClr val="bg1"/>
                </a:solidFill>
              </a:rPr>
              <a:t>MD= 4.10 SD=4.25</a:t>
            </a:r>
          </a:p>
          <a:p>
            <a:r>
              <a:rPr lang="en-US" sz="1400" dirty="0">
                <a:solidFill>
                  <a:schemeClr val="bg1"/>
                </a:solidFill>
              </a:rPr>
              <a:t>MRI (n=15)</a:t>
            </a:r>
          </a:p>
          <a:p>
            <a:r>
              <a:rPr lang="en-US" sz="1400" dirty="0">
                <a:solidFill>
                  <a:schemeClr val="bg1"/>
                </a:solidFill>
              </a:rPr>
              <a:t>MD= 3.53 SD=3.56</a:t>
            </a:r>
          </a:p>
          <a:p>
            <a:r>
              <a:rPr lang="en-US" sz="1400" dirty="0">
                <a:solidFill>
                  <a:schemeClr val="bg1"/>
                </a:solidFill>
              </a:rPr>
              <a:t>SRI (n=18)</a:t>
            </a:r>
          </a:p>
          <a:p>
            <a:r>
              <a:rPr lang="en-US" sz="1400" dirty="0">
                <a:solidFill>
                  <a:schemeClr val="bg1"/>
                </a:solidFill>
              </a:rPr>
              <a:t>MD=3.67 SD=3.27</a:t>
            </a:r>
          </a:p>
        </p:txBody>
      </p:sp>
      <p:sp>
        <p:nvSpPr>
          <p:cNvPr id="88" name="Flowchart: Document 87"/>
          <p:cNvSpPr/>
          <p:nvPr/>
        </p:nvSpPr>
        <p:spPr>
          <a:xfrm>
            <a:off x="11380424" y="20352555"/>
            <a:ext cx="2994649" cy="52979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Times New Roman" panose="02020603050405020304" pitchFamily="18" charset="0"/>
                <a:cs typeface="Times New Roman" panose="02020603050405020304" pitchFamily="18" charset="0"/>
              </a:rPr>
              <a:t>Farm</a:t>
            </a:r>
            <a:r>
              <a:rPr lang="en-US" sz="16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My uncle is a ____.</a:t>
            </a:r>
          </a:p>
        </p:txBody>
      </p:sp>
      <p:sp>
        <p:nvSpPr>
          <p:cNvPr id="89" name="TextBox 88"/>
          <p:cNvSpPr txBox="1"/>
          <p:nvPr/>
        </p:nvSpPr>
        <p:spPr>
          <a:xfrm>
            <a:off x="11679513" y="21546524"/>
            <a:ext cx="1906177" cy="853724"/>
          </a:xfrm>
          <a:prstGeom prst="wedgeEllipseCallout">
            <a:avLst>
              <a:gd name="adj1" fmla="val 77907"/>
              <a:gd name="adj2" fmla="val -54568"/>
            </a:avLst>
          </a:prstGeom>
          <a:solidFill>
            <a:schemeClr val="bg1"/>
          </a:solidFill>
          <a:ln>
            <a:solidFill>
              <a:srgbClr val="000E2F"/>
            </a:solidFill>
          </a:ln>
        </p:spPr>
        <p:txBody>
          <a:bodyPr wrap="square" lIns="0" tIns="0" rIns="0" bIns="0" rtlCol="0">
            <a:noAutofit/>
          </a:bodyPr>
          <a:lstStyle/>
          <a:p>
            <a:pPr algn="ctr"/>
            <a:r>
              <a:rPr lang="en-US" sz="1600" b="1" i="1" dirty="0"/>
              <a:t>Farm. </a:t>
            </a:r>
            <a:r>
              <a:rPr lang="en-US" sz="1600" b="1" dirty="0"/>
              <a:t>My uncle is a …</a:t>
            </a:r>
            <a:endParaRPr lang="en-US" sz="1600" b="1" i="1" dirty="0"/>
          </a:p>
        </p:txBody>
      </p:sp>
      <p:sp>
        <p:nvSpPr>
          <p:cNvPr id="95" name="object 71"/>
          <p:cNvSpPr/>
          <p:nvPr/>
        </p:nvSpPr>
        <p:spPr>
          <a:xfrm>
            <a:off x="9462247" y="23671267"/>
            <a:ext cx="5029200" cy="6579265"/>
          </a:xfrm>
          <a:custGeom>
            <a:avLst/>
            <a:gdLst/>
            <a:ahLst/>
            <a:cxnLst/>
            <a:rect l="l" t="t" r="r" b="b"/>
            <a:pathLst>
              <a:path w="2724150" h="3279140">
                <a:moveTo>
                  <a:pt x="0" y="3278649"/>
                </a:moveTo>
                <a:lnTo>
                  <a:pt x="2723797" y="3278649"/>
                </a:lnTo>
                <a:lnTo>
                  <a:pt x="2723797" y="0"/>
                </a:lnTo>
                <a:lnTo>
                  <a:pt x="0" y="0"/>
                </a:lnTo>
                <a:lnTo>
                  <a:pt x="0" y="3278649"/>
                </a:lnTo>
                <a:close/>
              </a:path>
            </a:pathLst>
          </a:custGeom>
          <a:solidFill>
            <a:srgbClr val="11437A"/>
          </a:solidFill>
        </p:spPr>
        <p:txBody>
          <a:bodyPr wrap="square" lIns="137160" tIns="182880" rIns="137160" bIns="182880" rtlCol="0"/>
          <a:lstStyle/>
          <a:p>
            <a:pPr>
              <a:tabLst>
                <a:tab pos="173038" algn="l"/>
              </a:tabLst>
            </a:pPr>
            <a:r>
              <a:rPr lang="en-US" sz="2000" dirty="0" err="1">
                <a:solidFill>
                  <a:schemeClr val="bg1"/>
                </a:solidFill>
              </a:rPr>
              <a:t>INPoWR</a:t>
            </a:r>
            <a:r>
              <a:rPr lang="en-US" sz="2000" dirty="0">
                <a:solidFill>
                  <a:schemeClr val="bg1"/>
                </a:solidFill>
              </a:rPr>
              <a:t> Specific Word Reading Task</a:t>
            </a:r>
          </a:p>
          <a:p>
            <a:pPr>
              <a:tabLst>
                <a:tab pos="173038" algn="l"/>
              </a:tabLst>
            </a:pPr>
            <a:r>
              <a:rPr lang="en-US" sz="2000" dirty="0">
                <a:solidFill>
                  <a:schemeClr val="bg1"/>
                </a:solidFill>
              </a:rPr>
              <a:t>(</a:t>
            </a:r>
            <a:r>
              <a:rPr lang="en-US" sz="2000" dirty="0" err="1">
                <a:solidFill>
                  <a:schemeClr val="bg1"/>
                </a:solidFill>
              </a:rPr>
              <a:t>INPOWR-WR</a:t>
            </a:r>
            <a:r>
              <a:rPr lang="en-US" sz="2000" dirty="0">
                <a:solidFill>
                  <a:schemeClr val="bg1"/>
                </a:solidFill>
              </a:rPr>
              <a:t>)</a:t>
            </a:r>
          </a:p>
          <a:p>
            <a:pPr marL="231775" indent="-231775">
              <a:buFont typeface="Arial" panose="020B0604020202020204" pitchFamily="34" charset="0"/>
              <a:buChar char="•"/>
              <a:tabLst>
                <a:tab pos="173038" algn="l"/>
              </a:tabLst>
            </a:pPr>
            <a:r>
              <a:rPr lang="en-US" sz="2000" dirty="0">
                <a:solidFill>
                  <a:schemeClr val="bg1"/>
                </a:solidFill>
              </a:rPr>
              <a:t>Researcher created</a:t>
            </a:r>
          </a:p>
          <a:p>
            <a:pPr marL="231775" indent="-231775">
              <a:buFont typeface="Arial" panose="020B0604020202020204" pitchFamily="34" charset="0"/>
              <a:buChar char="•"/>
              <a:tabLst>
                <a:tab pos="173038" algn="l"/>
              </a:tabLst>
            </a:pPr>
            <a:r>
              <a:rPr lang="en-US" sz="2000" dirty="0">
                <a:solidFill>
                  <a:schemeClr val="bg1"/>
                </a:solidFill>
              </a:rPr>
              <a:t>89 polysyllabic words</a:t>
            </a:r>
          </a:p>
          <a:p>
            <a:pPr marL="1229797" lvl="1" indent="-231775">
              <a:buFont typeface="Arial" panose="020B0604020202020204" pitchFamily="34" charset="0"/>
              <a:buChar char="•"/>
              <a:tabLst>
                <a:tab pos="173038" algn="l"/>
              </a:tabLst>
            </a:pPr>
            <a:r>
              <a:rPr lang="en-US" sz="2000" dirty="0">
                <a:solidFill>
                  <a:schemeClr val="bg1"/>
                </a:solidFill>
              </a:rPr>
              <a:t>29 taught in MRI</a:t>
            </a:r>
          </a:p>
          <a:p>
            <a:pPr marL="1229797" lvl="1" indent="-231775">
              <a:buFont typeface="Arial" panose="020B0604020202020204" pitchFamily="34" charset="0"/>
              <a:buChar char="•"/>
              <a:tabLst>
                <a:tab pos="173038" algn="l"/>
              </a:tabLst>
            </a:pPr>
            <a:r>
              <a:rPr lang="en-US" sz="2000" dirty="0">
                <a:solidFill>
                  <a:schemeClr val="bg1"/>
                </a:solidFill>
              </a:rPr>
              <a:t>30 taught in SRI</a:t>
            </a:r>
          </a:p>
          <a:p>
            <a:pPr marL="1229797" lvl="1" indent="-231775">
              <a:buFont typeface="Arial" panose="020B0604020202020204" pitchFamily="34" charset="0"/>
              <a:buChar char="•"/>
              <a:tabLst>
                <a:tab pos="173038" algn="l"/>
              </a:tabLst>
            </a:pPr>
            <a:r>
              <a:rPr lang="en-US" sz="2000" dirty="0">
                <a:solidFill>
                  <a:schemeClr val="bg1"/>
                </a:solidFill>
              </a:rPr>
              <a:t>30 four syllable words</a:t>
            </a:r>
          </a:p>
          <a:p>
            <a:pPr marL="2227819" lvl="2" indent="-231775">
              <a:buFont typeface="Arial" panose="020B0604020202020204" pitchFamily="34" charset="0"/>
              <a:buChar char="•"/>
              <a:tabLst>
                <a:tab pos="173038" algn="l"/>
              </a:tabLst>
            </a:pPr>
            <a:r>
              <a:rPr lang="en-US" sz="2000" dirty="0">
                <a:solidFill>
                  <a:schemeClr val="bg1"/>
                </a:solidFill>
              </a:rPr>
              <a:t>Not taught </a:t>
            </a:r>
          </a:p>
          <a:p>
            <a:pPr marL="231775" indent="-231775">
              <a:buFont typeface="Arial" panose="020B0604020202020204" pitchFamily="34" charset="0"/>
              <a:buChar char="•"/>
              <a:tabLst>
                <a:tab pos="173038" algn="l"/>
              </a:tabLst>
            </a:pPr>
            <a:r>
              <a:rPr lang="en-US" sz="2000" dirty="0">
                <a:solidFill>
                  <a:schemeClr val="bg1"/>
                </a:solidFill>
              </a:rPr>
              <a:t>Effect size calculated for entire assessment and for subsets of words, taught and not taught in each intervention</a:t>
            </a:r>
          </a:p>
          <a:p>
            <a:pPr marL="231775" indent="-231775">
              <a:buFont typeface="Arial" panose="020B0604020202020204" pitchFamily="34" charset="0"/>
              <a:buChar char="•"/>
              <a:tabLst>
                <a:tab pos="173038" algn="l"/>
              </a:tabLst>
            </a:pPr>
            <a:endParaRPr lang="en-US" sz="2000" dirty="0">
              <a:solidFill>
                <a:schemeClr val="bg1"/>
              </a:solidFill>
            </a:endParaRPr>
          </a:p>
          <a:p>
            <a:pPr>
              <a:tabLst>
                <a:tab pos="173038" algn="l"/>
              </a:tabLst>
            </a:pPr>
            <a:r>
              <a:rPr lang="el-GR" sz="1400" dirty="0">
                <a:solidFill>
                  <a:schemeClr val="bg1"/>
                </a:solidFill>
                <a:ea typeface="Cambria Math" panose="02040503050406030204" pitchFamily="18" charset="0"/>
              </a:rPr>
              <a:t>α</a:t>
            </a:r>
            <a:r>
              <a:rPr lang="en-US" sz="1400" dirty="0">
                <a:solidFill>
                  <a:schemeClr val="bg1"/>
                </a:solidFill>
                <a:ea typeface="Cambria Math" panose="02040503050406030204" pitchFamily="18" charset="0"/>
              </a:rPr>
              <a:t> = .95</a:t>
            </a:r>
          </a:p>
          <a:p>
            <a:r>
              <a:rPr lang="en-US" sz="1400" dirty="0">
                <a:solidFill>
                  <a:schemeClr val="bg1"/>
                </a:solidFill>
              </a:rPr>
              <a:t>Control (n=20)</a:t>
            </a:r>
          </a:p>
          <a:p>
            <a:r>
              <a:rPr lang="en-US" sz="1400" dirty="0">
                <a:solidFill>
                  <a:schemeClr val="bg1"/>
                </a:solidFill>
              </a:rPr>
              <a:t>MD= 4.10 SD=4.25</a:t>
            </a:r>
          </a:p>
          <a:p>
            <a:r>
              <a:rPr lang="en-US" sz="1400" dirty="0">
                <a:solidFill>
                  <a:schemeClr val="bg1"/>
                </a:solidFill>
              </a:rPr>
              <a:t>MRI (n=15)</a:t>
            </a:r>
          </a:p>
          <a:p>
            <a:r>
              <a:rPr lang="en-US" sz="1400" dirty="0">
                <a:solidFill>
                  <a:schemeClr val="bg1"/>
                </a:solidFill>
              </a:rPr>
              <a:t>MD= 3.53 SD=3.56</a:t>
            </a:r>
          </a:p>
          <a:p>
            <a:r>
              <a:rPr lang="en-US" sz="1400" dirty="0">
                <a:solidFill>
                  <a:schemeClr val="bg1"/>
                </a:solidFill>
              </a:rPr>
              <a:t>SRI (n=18)</a:t>
            </a:r>
          </a:p>
          <a:p>
            <a:r>
              <a:rPr lang="en-US" sz="1400" dirty="0">
                <a:solidFill>
                  <a:schemeClr val="bg1"/>
                </a:solidFill>
              </a:rPr>
              <a:t>MD=3.67 SD=3.27</a:t>
            </a:r>
          </a:p>
          <a:p>
            <a:pPr>
              <a:tabLst>
                <a:tab pos="173038" algn="l"/>
              </a:tabLst>
            </a:pPr>
            <a:endParaRPr lang="en-US" sz="2000" dirty="0">
              <a:solidFill>
                <a:schemeClr val="bg1"/>
              </a:solidFill>
              <a:ea typeface="Cambria Math" panose="02040503050406030204" pitchFamily="18" charset="0"/>
            </a:endParaRPr>
          </a:p>
          <a:p>
            <a:pPr>
              <a:tabLst>
                <a:tab pos="173038" algn="l"/>
              </a:tabLst>
            </a:pPr>
            <a:endParaRPr lang="en-US" sz="2000" dirty="0">
              <a:solidFill>
                <a:schemeClr val="bg1"/>
              </a:solidFill>
            </a:endParaRPr>
          </a:p>
          <a:p>
            <a:pPr>
              <a:tabLst>
                <a:tab pos="173038" algn="l"/>
              </a:tabLst>
            </a:pPr>
            <a:endParaRPr lang="en-US" sz="2000" dirty="0">
              <a:solidFill>
                <a:schemeClr val="bg1"/>
              </a:solidFill>
            </a:endParaRPr>
          </a:p>
          <a:p>
            <a:pPr>
              <a:tabLst>
                <a:tab pos="173038" algn="l"/>
              </a:tabLst>
            </a:pPr>
            <a:endParaRPr lang="en-US" sz="2000" dirty="0">
              <a:solidFill>
                <a:schemeClr val="bg1"/>
              </a:solidFill>
            </a:endParaRPr>
          </a:p>
          <a:p>
            <a:pPr>
              <a:tabLst>
                <a:tab pos="173038" algn="l"/>
              </a:tabLst>
            </a:pPr>
            <a:r>
              <a:rPr lang="en-US" sz="2000" dirty="0">
                <a:solidFill>
                  <a:schemeClr val="bg1"/>
                </a:solidFill>
              </a:rPr>
              <a:t> </a:t>
            </a:r>
          </a:p>
        </p:txBody>
      </p:sp>
      <p:sp>
        <p:nvSpPr>
          <p:cNvPr id="96" name="TextBox 95"/>
          <p:cNvSpPr txBox="1"/>
          <p:nvPr/>
        </p:nvSpPr>
        <p:spPr>
          <a:xfrm>
            <a:off x="10224247" y="22678751"/>
            <a:ext cx="1752600" cy="463211"/>
          </a:xfrm>
          <a:prstGeom prst="wedgeEllipseCallout">
            <a:avLst>
              <a:gd name="adj1" fmla="val -74568"/>
              <a:gd name="adj2" fmla="val -54568"/>
            </a:avLst>
          </a:prstGeom>
          <a:solidFill>
            <a:schemeClr val="bg1"/>
          </a:solidFill>
          <a:ln>
            <a:solidFill>
              <a:srgbClr val="000E2F"/>
            </a:solidFill>
          </a:ln>
        </p:spPr>
        <p:txBody>
          <a:bodyPr wrap="square" lIns="0" tIns="0" rIns="0" bIns="0" rtlCol="0">
            <a:noAutofit/>
          </a:bodyPr>
          <a:lstStyle/>
          <a:p>
            <a:pPr algn="ctr"/>
            <a:r>
              <a:rPr lang="en-US" sz="1800" b="1" i="1" dirty="0"/>
              <a:t>Farmer</a:t>
            </a:r>
            <a:r>
              <a:rPr lang="en-US" sz="1400" b="1" i="1" dirty="0"/>
              <a:t>.</a:t>
            </a:r>
          </a:p>
        </p:txBody>
      </p:sp>
      <p:pic>
        <p:nvPicPr>
          <p:cNvPr id="29" name="Picture 28"/>
          <p:cNvPicPr>
            <a:picLocks noChangeAspect="1"/>
          </p:cNvPicPr>
          <p:nvPr/>
        </p:nvPicPr>
        <p:blipFill>
          <a:blip r:embed="rId15"/>
          <a:stretch>
            <a:fillRect/>
          </a:stretch>
        </p:blipFill>
        <p:spPr>
          <a:xfrm>
            <a:off x="20018788" y="18798735"/>
            <a:ext cx="13281370" cy="9898519"/>
          </a:xfrm>
          <a:prstGeom prst="rect">
            <a:avLst/>
          </a:prstGeom>
          <a:ln w="76200">
            <a:solidFill>
              <a:srgbClr val="7BABD3"/>
            </a:solidFill>
          </a:ln>
        </p:spPr>
      </p:pic>
      <p:sp>
        <p:nvSpPr>
          <p:cNvPr id="98" name="object 71"/>
          <p:cNvSpPr/>
          <p:nvPr/>
        </p:nvSpPr>
        <p:spPr>
          <a:xfrm>
            <a:off x="14663991" y="27803836"/>
            <a:ext cx="5120640" cy="2639218"/>
          </a:xfrm>
          <a:custGeom>
            <a:avLst/>
            <a:gdLst/>
            <a:ahLst/>
            <a:cxnLst/>
            <a:rect l="l" t="t" r="r" b="b"/>
            <a:pathLst>
              <a:path w="2724150" h="3279140">
                <a:moveTo>
                  <a:pt x="0" y="3278649"/>
                </a:moveTo>
                <a:lnTo>
                  <a:pt x="2723797" y="3278649"/>
                </a:lnTo>
                <a:lnTo>
                  <a:pt x="2723797" y="0"/>
                </a:lnTo>
                <a:lnTo>
                  <a:pt x="0" y="0"/>
                </a:lnTo>
                <a:lnTo>
                  <a:pt x="0" y="3278649"/>
                </a:lnTo>
                <a:close/>
              </a:path>
            </a:pathLst>
          </a:custGeom>
          <a:solidFill>
            <a:srgbClr val="11437A"/>
          </a:solidFill>
        </p:spPr>
        <p:txBody>
          <a:bodyPr wrap="square" lIns="182880" tIns="182880" rIns="0" bIns="182880" rtlCol="0"/>
          <a:lstStyle/>
          <a:p>
            <a:pPr>
              <a:tabLst>
                <a:tab pos="173038" algn="l"/>
              </a:tabLst>
            </a:pPr>
            <a:r>
              <a:rPr lang="en-US" sz="2000" dirty="0">
                <a:solidFill>
                  <a:schemeClr val="bg1"/>
                </a:solidFill>
              </a:rPr>
              <a:t>Woodcock Reading Mastery Test (</a:t>
            </a:r>
            <a:r>
              <a:rPr lang="en-US" sz="2000" dirty="0" err="1">
                <a:solidFill>
                  <a:schemeClr val="bg1"/>
                </a:solidFill>
              </a:rPr>
              <a:t>WRMT</a:t>
            </a:r>
            <a:r>
              <a:rPr lang="en-US" sz="2000" dirty="0">
                <a:solidFill>
                  <a:schemeClr val="bg1"/>
                </a:solidFill>
              </a:rPr>
              <a:t>)</a:t>
            </a:r>
          </a:p>
          <a:p>
            <a:pPr>
              <a:tabLst>
                <a:tab pos="173038" algn="l"/>
              </a:tabLst>
            </a:pPr>
            <a:r>
              <a:rPr lang="en-US" sz="2000" dirty="0">
                <a:solidFill>
                  <a:schemeClr val="bg1"/>
                </a:solidFill>
              </a:rPr>
              <a:t>Word Identification Subtest (WI)</a:t>
            </a:r>
          </a:p>
          <a:p>
            <a:pPr marL="231775" indent="-231775">
              <a:buFont typeface="Arial" panose="020B0604020202020204" pitchFamily="34" charset="0"/>
              <a:buChar char="•"/>
              <a:tabLst>
                <a:tab pos="173038" algn="l"/>
              </a:tabLst>
            </a:pPr>
            <a:r>
              <a:rPr lang="en-US" sz="1800" dirty="0">
                <a:solidFill>
                  <a:schemeClr val="bg1"/>
                </a:solidFill>
              </a:rPr>
              <a:t>Participants read single words</a:t>
            </a:r>
            <a:endParaRPr lang="en-US" sz="2000" dirty="0">
              <a:solidFill>
                <a:schemeClr val="bg1"/>
              </a:solidFill>
            </a:endParaRPr>
          </a:p>
          <a:p>
            <a:r>
              <a:rPr lang="el-GR" sz="1400" dirty="0">
                <a:solidFill>
                  <a:schemeClr val="bg1"/>
                </a:solidFill>
                <a:ea typeface="Cambria Math" panose="02040503050406030204" pitchFamily="18" charset="0"/>
              </a:rPr>
              <a:t>α</a:t>
            </a:r>
            <a:r>
              <a:rPr lang="en-US" sz="1400" dirty="0">
                <a:solidFill>
                  <a:schemeClr val="bg1"/>
                </a:solidFill>
                <a:ea typeface="Cambria Math" panose="02040503050406030204" pitchFamily="18" charset="0"/>
              </a:rPr>
              <a:t> = .87</a:t>
            </a:r>
          </a:p>
          <a:p>
            <a:r>
              <a:rPr lang="en-US" sz="1400" dirty="0">
                <a:solidFill>
                  <a:schemeClr val="bg1"/>
                </a:solidFill>
              </a:rPr>
              <a:t>Control (n=20)</a:t>
            </a:r>
          </a:p>
          <a:p>
            <a:r>
              <a:rPr lang="en-US" sz="1400" dirty="0">
                <a:solidFill>
                  <a:schemeClr val="bg1"/>
                </a:solidFill>
              </a:rPr>
              <a:t>MD= 1.35 SD=4.44</a:t>
            </a:r>
          </a:p>
          <a:p>
            <a:r>
              <a:rPr lang="en-US" sz="1400" dirty="0">
                <a:solidFill>
                  <a:schemeClr val="bg1"/>
                </a:solidFill>
              </a:rPr>
              <a:t>MRI (n=15)</a:t>
            </a:r>
          </a:p>
          <a:p>
            <a:r>
              <a:rPr lang="en-US" sz="1400" dirty="0">
                <a:solidFill>
                  <a:schemeClr val="bg1"/>
                </a:solidFill>
              </a:rPr>
              <a:t>MD= 2.60 SD=2.90</a:t>
            </a:r>
          </a:p>
          <a:p>
            <a:r>
              <a:rPr lang="en-US" sz="1400" dirty="0">
                <a:solidFill>
                  <a:schemeClr val="bg1"/>
                </a:solidFill>
              </a:rPr>
              <a:t>SRI (n=18)</a:t>
            </a:r>
          </a:p>
          <a:p>
            <a:r>
              <a:rPr lang="en-US" sz="1400" dirty="0">
                <a:solidFill>
                  <a:schemeClr val="bg1"/>
                </a:solidFill>
              </a:rPr>
              <a:t>MD=2.72 SD=2.87</a:t>
            </a:r>
          </a:p>
        </p:txBody>
      </p:sp>
      <p:sp>
        <p:nvSpPr>
          <p:cNvPr id="100" name="object 71"/>
          <p:cNvSpPr/>
          <p:nvPr/>
        </p:nvSpPr>
        <p:spPr>
          <a:xfrm>
            <a:off x="14636611" y="18735942"/>
            <a:ext cx="5120640" cy="2753876"/>
          </a:xfrm>
          <a:custGeom>
            <a:avLst/>
            <a:gdLst/>
            <a:ahLst/>
            <a:cxnLst/>
            <a:rect l="l" t="t" r="r" b="b"/>
            <a:pathLst>
              <a:path w="2724150" h="3279140">
                <a:moveTo>
                  <a:pt x="0" y="3278649"/>
                </a:moveTo>
                <a:lnTo>
                  <a:pt x="2723797" y="3278649"/>
                </a:lnTo>
                <a:lnTo>
                  <a:pt x="2723797" y="0"/>
                </a:lnTo>
                <a:lnTo>
                  <a:pt x="0" y="0"/>
                </a:lnTo>
                <a:lnTo>
                  <a:pt x="0" y="3278649"/>
                </a:lnTo>
                <a:close/>
              </a:path>
            </a:pathLst>
          </a:custGeom>
          <a:solidFill>
            <a:srgbClr val="11437A"/>
          </a:solidFill>
        </p:spPr>
        <p:txBody>
          <a:bodyPr wrap="square" lIns="274320" tIns="274320" rIns="274320" bIns="182880" rtlCol="0"/>
          <a:lstStyle/>
          <a:p>
            <a:pPr>
              <a:tabLst>
                <a:tab pos="173038" algn="l"/>
              </a:tabLst>
            </a:pPr>
            <a:r>
              <a:rPr lang="en-US" sz="2000" dirty="0" err="1">
                <a:solidFill>
                  <a:schemeClr val="bg1"/>
                </a:solidFill>
              </a:rPr>
              <a:t>WRMT</a:t>
            </a:r>
            <a:r>
              <a:rPr lang="en-US" sz="2000" dirty="0">
                <a:solidFill>
                  <a:schemeClr val="bg1"/>
                </a:solidFill>
              </a:rPr>
              <a:t> Word Attack Subtest (</a:t>
            </a:r>
            <a:r>
              <a:rPr lang="en-US" sz="2000" dirty="0" err="1">
                <a:solidFill>
                  <a:schemeClr val="bg1"/>
                </a:solidFill>
              </a:rPr>
              <a:t>WRMT</a:t>
            </a:r>
            <a:r>
              <a:rPr lang="en-US" sz="2000" dirty="0">
                <a:solidFill>
                  <a:schemeClr val="bg1"/>
                </a:solidFill>
              </a:rPr>
              <a:t>-WA)</a:t>
            </a:r>
          </a:p>
          <a:p>
            <a:pPr marL="231775" indent="-231775">
              <a:buFont typeface="Arial" panose="020B0604020202020204" pitchFamily="34" charset="0"/>
              <a:buChar char="•"/>
              <a:tabLst>
                <a:tab pos="173038" algn="l"/>
              </a:tabLst>
            </a:pPr>
            <a:r>
              <a:rPr lang="en-US" sz="1800" dirty="0">
                <a:solidFill>
                  <a:schemeClr val="bg1"/>
                </a:solidFill>
              </a:rPr>
              <a:t>Participants read single non-words</a:t>
            </a:r>
            <a:endParaRPr lang="en-US" sz="2000" dirty="0">
              <a:solidFill>
                <a:schemeClr val="bg1"/>
              </a:solidFill>
            </a:endParaRPr>
          </a:p>
          <a:p>
            <a:r>
              <a:rPr lang="el-GR" sz="1400" dirty="0">
                <a:solidFill>
                  <a:schemeClr val="bg1"/>
                </a:solidFill>
                <a:ea typeface="Cambria Math" panose="02040503050406030204" pitchFamily="18" charset="0"/>
              </a:rPr>
              <a:t>α</a:t>
            </a:r>
            <a:r>
              <a:rPr lang="en-US" sz="1400" dirty="0">
                <a:solidFill>
                  <a:schemeClr val="bg1"/>
                </a:solidFill>
                <a:ea typeface="Cambria Math" panose="02040503050406030204" pitchFamily="18" charset="0"/>
              </a:rPr>
              <a:t> = .89</a:t>
            </a:r>
            <a:endParaRPr lang="en-US" sz="1400" dirty="0">
              <a:solidFill>
                <a:schemeClr val="bg1"/>
              </a:solidFill>
            </a:endParaRPr>
          </a:p>
          <a:p>
            <a:r>
              <a:rPr lang="en-US" sz="1400" dirty="0">
                <a:solidFill>
                  <a:schemeClr val="bg1"/>
                </a:solidFill>
              </a:rPr>
              <a:t>Control (n=20)</a:t>
            </a:r>
          </a:p>
          <a:p>
            <a:r>
              <a:rPr lang="en-US" sz="1400" dirty="0">
                <a:solidFill>
                  <a:schemeClr val="bg1"/>
                </a:solidFill>
              </a:rPr>
              <a:t>MD= 4.10 SD=4.25</a:t>
            </a:r>
          </a:p>
          <a:p>
            <a:r>
              <a:rPr lang="en-US" sz="1400" dirty="0">
                <a:solidFill>
                  <a:schemeClr val="bg1"/>
                </a:solidFill>
              </a:rPr>
              <a:t>MRI (n=15)</a:t>
            </a:r>
          </a:p>
          <a:p>
            <a:r>
              <a:rPr lang="en-US" sz="1400" dirty="0">
                <a:solidFill>
                  <a:schemeClr val="bg1"/>
                </a:solidFill>
              </a:rPr>
              <a:t>MD= 3.53 SD=3.56</a:t>
            </a:r>
          </a:p>
          <a:p>
            <a:r>
              <a:rPr lang="en-US" sz="1400" dirty="0">
                <a:solidFill>
                  <a:schemeClr val="bg1"/>
                </a:solidFill>
              </a:rPr>
              <a:t>SRI (n=18)</a:t>
            </a:r>
          </a:p>
          <a:p>
            <a:r>
              <a:rPr lang="en-US" sz="1400" dirty="0">
                <a:solidFill>
                  <a:schemeClr val="bg1"/>
                </a:solidFill>
              </a:rPr>
              <a:t>MD=3.67 SD=3.27</a:t>
            </a:r>
          </a:p>
        </p:txBody>
      </p:sp>
      <p:sp>
        <p:nvSpPr>
          <p:cNvPr id="103" name="object 71"/>
          <p:cNvSpPr/>
          <p:nvPr/>
        </p:nvSpPr>
        <p:spPr>
          <a:xfrm>
            <a:off x="14669547" y="24364599"/>
            <a:ext cx="5120640" cy="3347180"/>
          </a:xfrm>
          <a:custGeom>
            <a:avLst/>
            <a:gdLst/>
            <a:ahLst/>
            <a:cxnLst/>
            <a:rect l="l" t="t" r="r" b="b"/>
            <a:pathLst>
              <a:path w="2724150" h="3279140">
                <a:moveTo>
                  <a:pt x="0" y="3278649"/>
                </a:moveTo>
                <a:lnTo>
                  <a:pt x="2723797" y="3278649"/>
                </a:lnTo>
                <a:lnTo>
                  <a:pt x="2723797" y="0"/>
                </a:lnTo>
                <a:lnTo>
                  <a:pt x="0" y="0"/>
                </a:lnTo>
                <a:lnTo>
                  <a:pt x="0" y="3278649"/>
                </a:lnTo>
                <a:close/>
              </a:path>
            </a:pathLst>
          </a:custGeom>
          <a:solidFill>
            <a:srgbClr val="11437A"/>
          </a:solidFill>
        </p:spPr>
        <p:txBody>
          <a:bodyPr wrap="square" lIns="274320" tIns="274320" rIns="274320" bIns="182880" rtlCol="0"/>
          <a:lstStyle/>
          <a:p>
            <a:pPr>
              <a:tabLst>
                <a:tab pos="173038" algn="l"/>
              </a:tabLst>
            </a:pPr>
            <a:r>
              <a:rPr lang="en-US" sz="1950" dirty="0">
                <a:solidFill>
                  <a:schemeClr val="bg1"/>
                </a:solidFill>
              </a:rPr>
              <a:t>Test of Word Reading Efficiency, 2</a:t>
            </a:r>
            <a:r>
              <a:rPr lang="en-US" sz="1950" baseline="30000" dirty="0">
                <a:solidFill>
                  <a:schemeClr val="bg1"/>
                </a:solidFill>
              </a:rPr>
              <a:t>nd</a:t>
            </a:r>
            <a:r>
              <a:rPr lang="en-US" sz="1950" dirty="0">
                <a:solidFill>
                  <a:schemeClr val="bg1"/>
                </a:solidFill>
              </a:rPr>
              <a:t> edition (</a:t>
            </a:r>
            <a:r>
              <a:rPr lang="en-US" sz="1950" dirty="0" err="1">
                <a:solidFill>
                  <a:schemeClr val="bg1"/>
                </a:solidFill>
              </a:rPr>
              <a:t>TOWRE</a:t>
            </a:r>
            <a:r>
              <a:rPr lang="en-US" sz="1950" dirty="0">
                <a:solidFill>
                  <a:schemeClr val="bg1"/>
                </a:solidFill>
              </a:rPr>
              <a:t>)</a:t>
            </a:r>
          </a:p>
          <a:p>
            <a:pPr>
              <a:tabLst>
                <a:tab pos="173038" algn="l"/>
              </a:tabLst>
            </a:pPr>
            <a:r>
              <a:rPr lang="en-US" sz="2000" dirty="0">
                <a:solidFill>
                  <a:schemeClr val="bg1"/>
                </a:solidFill>
              </a:rPr>
              <a:t>Phonemic Decoding Efficiency (</a:t>
            </a:r>
            <a:r>
              <a:rPr lang="en-US" sz="2000" dirty="0" err="1">
                <a:solidFill>
                  <a:schemeClr val="bg1"/>
                </a:solidFill>
              </a:rPr>
              <a:t>PDE</a:t>
            </a:r>
            <a:r>
              <a:rPr lang="en-US" sz="2000" dirty="0">
                <a:solidFill>
                  <a:schemeClr val="bg1"/>
                </a:solidFill>
              </a:rPr>
              <a:t>)</a:t>
            </a:r>
          </a:p>
          <a:p>
            <a:pPr marL="231775" indent="-231775">
              <a:buFont typeface="Arial" panose="020B0604020202020204" pitchFamily="34" charset="0"/>
              <a:buChar char="•"/>
              <a:tabLst>
                <a:tab pos="173038" algn="l"/>
              </a:tabLst>
            </a:pPr>
            <a:r>
              <a:rPr lang="en-US" sz="1800" dirty="0">
                <a:solidFill>
                  <a:schemeClr val="bg1"/>
                </a:solidFill>
              </a:rPr>
              <a:t>Participant reads as many non-words as possible in 45 seconds</a:t>
            </a:r>
            <a:endParaRPr lang="en-US" sz="2000" dirty="0">
              <a:solidFill>
                <a:schemeClr val="bg1"/>
              </a:solidFill>
            </a:endParaRPr>
          </a:p>
          <a:p>
            <a:endParaRPr lang="en-US" sz="1400" dirty="0">
              <a:solidFill>
                <a:srgbClr val="FF0000"/>
              </a:solidFill>
            </a:endParaRPr>
          </a:p>
          <a:p>
            <a:r>
              <a:rPr lang="en-US" sz="1400" dirty="0">
                <a:solidFill>
                  <a:schemeClr val="bg1"/>
                </a:solidFill>
              </a:rPr>
              <a:t>Control (n=20)</a:t>
            </a:r>
          </a:p>
          <a:p>
            <a:r>
              <a:rPr lang="en-US" sz="1400" dirty="0">
                <a:solidFill>
                  <a:schemeClr val="bg1"/>
                </a:solidFill>
              </a:rPr>
              <a:t>MD= 6.35 SD=6.32</a:t>
            </a:r>
          </a:p>
          <a:p>
            <a:r>
              <a:rPr lang="en-US" sz="1400" dirty="0">
                <a:solidFill>
                  <a:schemeClr val="bg1"/>
                </a:solidFill>
              </a:rPr>
              <a:t>MRI (n=15)</a:t>
            </a:r>
          </a:p>
          <a:p>
            <a:r>
              <a:rPr lang="en-US" sz="1400" dirty="0">
                <a:solidFill>
                  <a:schemeClr val="bg1"/>
                </a:solidFill>
              </a:rPr>
              <a:t>MD= 4.13 SD=5.89</a:t>
            </a:r>
          </a:p>
          <a:p>
            <a:r>
              <a:rPr lang="en-US" sz="1400" dirty="0">
                <a:solidFill>
                  <a:schemeClr val="bg1"/>
                </a:solidFill>
              </a:rPr>
              <a:t>SRI (n=18)</a:t>
            </a:r>
          </a:p>
          <a:p>
            <a:r>
              <a:rPr lang="en-US" sz="1400" dirty="0">
                <a:solidFill>
                  <a:schemeClr val="bg1"/>
                </a:solidFill>
              </a:rPr>
              <a:t>MD=7.94 SD=5.24</a:t>
            </a:r>
          </a:p>
        </p:txBody>
      </p:sp>
      <p:sp>
        <p:nvSpPr>
          <p:cNvPr id="104" name="object 71"/>
          <p:cNvSpPr/>
          <p:nvPr/>
        </p:nvSpPr>
        <p:spPr>
          <a:xfrm>
            <a:off x="14669547" y="21553664"/>
            <a:ext cx="5120640" cy="2753544"/>
          </a:xfrm>
          <a:custGeom>
            <a:avLst/>
            <a:gdLst/>
            <a:ahLst/>
            <a:cxnLst/>
            <a:rect l="l" t="t" r="r" b="b"/>
            <a:pathLst>
              <a:path w="2724150" h="3279140">
                <a:moveTo>
                  <a:pt x="0" y="3278649"/>
                </a:moveTo>
                <a:lnTo>
                  <a:pt x="2723797" y="3278649"/>
                </a:lnTo>
                <a:lnTo>
                  <a:pt x="2723797" y="0"/>
                </a:lnTo>
                <a:lnTo>
                  <a:pt x="0" y="0"/>
                </a:lnTo>
                <a:lnTo>
                  <a:pt x="0" y="3278649"/>
                </a:lnTo>
                <a:close/>
              </a:path>
            </a:pathLst>
          </a:custGeom>
          <a:solidFill>
            <a:srgbClr val="11437A"/>
          </a:solidFill>
        </p:spPr>
        <p:txBody>
          <a:bodyPr wrap="square" lIns="274320" tIns="274320" rIns="274320" bIns="182880" rtlCol="0"/>
          <a:lstStyle/>
          <a:p>
            <a:pPr>
              <a:tabLst>
                <a:tab pos="173038" algn="l"/>
              </a:tabLst>
            </a:pPr>
            <a:r>
              <a:rPr lang="en-US" sz="1950" dirty="0" err="1">
                <a:solidFill>
                  <a:schemeClr val="bg1"/>
                </a:solidFill>
              </a:rPr>
              <a:t>TOWRE</a:t>
            </a:r>
            <a:r>
              <a:rPr lang="en-US" sz="1950" dirty="0">
                <a:solidFill>
                  <a:schemeClr val="bg1"/>
                </a:solidFill>
              </a:rPr>
              <a:t> Sight Word Efficiency (</a:t>
            </a:r>
            <a:r>
              <a:rPr lang="en-US" sz="1950" dirty="0" err="1">
                <a:solidFill>
                  <a:schemeClr val="bg1"/>
                </a:solidFill>
              </a:rPr>
              <a:t>SWE</a:t>
            </a:r>
            <a:r>
              <a:rPr lang="en-US" sz="1950" dirty="0">
                <a:solidFill>
                  <a:schemeClr val="bg1"/>
                </a:solidFill>
              </a:rPr>
              <a:t>)</a:t>
            </a:r>
          </a:p>
          <a:p>
            <a:pPr marL="231775" indent="-231775">
              <a:buFont typeface="Arial" panose="020B0604020202020204" pitchFamily="34" charset="0"/>
              <a:buChar char="•"/>
              <a:tabLst>
                <a:tab pos="173038" algn="l"/>
              </a:tabLst>
            </a:pPr>
            <a:r>
              <a:rPr lang="en-US" sz="1800" dirty="0">
                <a:solidFill>
                  <a:schemeClr val="bg1"/>
                </a:solidFill>
              </a:rPr>
              <a:t>Participant reads as many words as possible in 45 seconds</a:t>
            </a:r>
            <a:endParaRPr lang="en-US" sz="2000" dirty="0">
              <a:solidFill>
                <a:schemeClr val="bg1"/>
              </a:solidFill>
            </a:endParaRPr>
          </a:p>
          <a:p>
            <a:endParaRPr lang="en-US" sz="1400" dirty="0">
              <a:solidFill>
                <a:srgbClr val="FF0000"/>
              </a:solidFill>
            </a:endParaRPr>
          </a:p>
          <a:p>
            <a:r>
              <a:rPr lang="en-US" sz="1400" dirty="0">
                <a:solidFill>
                  <a:schemeClr val="bg1"/>
                </a:solidFill>
              </a:rPr>
              <a:t>Control (n=20)</a:t>
            </a:r>
          </a:p>
          <a:p>
            <a:r>
              <a:rPr lang="en-US" sz="1400" dirty="0">
                <a:solidFill>
                  <a:schemeClr val="bg1"/>
                </a:solidFill>
              </a:rPr>
              <a:t>MD= 2.85 SD=9.24</a:t>
            </a:r>
          </a:p>
          <a:p>
            <a:r>
              <a:rPr lang="en-US" sz="1400" dirty="0">
                <a:solidFill>
                  <a:schemeClr val="bg1"/>
                </a:solidFill>
              </a:rPr>
              <a:t>MRI (n=15)</a:t>
            </a:r>
          </a:p>
          <a:p>
            <a:r>
              <a:rPr lang="en-US" sz="1400" dirty="0">
                <a:solidFill>
                  <a:schemeClr val="bg1"/>
                </a:solidFill>
              </a:rPr>
              <a:t>MD= 7.20 SD=5.28</a:t>
            </a:r>
          </a:p>
          <a:p>
            <a:r>
              <a:rPr lang="en-US" sz="1400" dirty="0">
                <a:solidFill>
                  <a:schemeClr val="bg1"/>
                </a:solidFill>
              </a:rPr>
              <a:t>SRI (n=18)</a:t>
            </a:r>
          </a:p>
          <a:p>
            <a:r>
              <a:rPr lang="en-US" sz="1400" dirty="0">
                <a:solidFill>
                  <a:schemeClr val="bg1"/>
                </a:solidFill>
              </a:rPr>
              <a:t>MD=6.97 SD=5.81</a:t>
            </a:r>
          </a:p>
        </p:txBody>
      </p:sp>
      <p:sp>
        <p:nvSpPr>
          <p:cNvPr id="80" name="object 97"/>
          <p:cNvSpPr txBox="1"/>
          <p:nvPr/>
        </p:nvSpPr>
        <p:spPr>
          <a:xfrm>
            <a:off x="23212428" y="6894815"/>
            <a:ext cx="7382608" cy="1979230"/>
          </a:xfrm>
          <a:prstGeom prst="rect">
            <a:avLst/>
          </a:prstGeom>
        </p:spPr>
        <p:txBody>
          <a:bodyPr vert="horz" wrap="square" lIns="0" tIns="0" rIns="0" bIns="0" rtlCol="0">
            <a:noAutofit/>
          </a:bodyPr>
          <a:lstStyle/>
          <a:p>
            <a:pPr marR="11088">
              <a:lnSpc>
                <a:spcPct val="113100"/>
              </a:lnSpc>
            </a:pPr>
            <a:r>
              <a:rPr lang="en-US" sz="2800" b="1" dirty="0"/>
              <a:t>Conditions: </a:t>
            </a:r>
          </a:p>
          <a:p>
            <a:pPr marL="342900" marR="11088" indent="-342900">
              <a:lnSpc>
                <a:spcPct val="113100"/>
              </a:lnSpc>
              <a:buFont typeface="Arial" panose="020B0604020202020204" pitchFamily="34" charset="0"/>
              <a:buChar char="•"/>
            </a:pPr>
            <a:r>
              <a:rPr lang="en-US" sz="2400" dirty="0"/>
              <a:t>2 intervention conditions</a:t>
            </a:r>
          </a:p>
          <a:p>
            <a:pPr marL="342900" marR="11088" indent="-342900">
              <a:lnSpc>
                <a:spcPct val="113100"/>
              </a:lnSpc>
              <a:buFont typeface="Arial" panose="020B0604020202020204" pitchFamily="34" charset="0"/>
              <a:buChar char="•"/>
            </a:pPr>
            <a:r>
              <a:rPr lang="en-US" sz="2400" dirty="0"/>
              <a:t>Business as usual comparison group</a:t>
            </a:r>
          </a:p>
          <a:p>
            <a:pPr marL="342900" marR="11088" indent="-342900">
              <a:lnSpc>
                <a:spcPct val="113100"/>
              </a:lnSpc>
              <a:buFont typeface="Arial" panose="020B0604020202020204" pitchFamily="34" charset="0"/>
              <a:buChar char="•"/>
            </a:pPr>
            <a:r>
              <a:rPr lang="en-US" sz="2400" dirty="0"/>
              <a:t>All participants assessed pre and post intervention</a:t>
            </a:r>
          </a:p>
          <a:p>
            <a:pPr marL="342900" marR="11088" indent="-342900">
              <a:lnSpc>
                <a:spcPct val="113100"/>
              </a:lnSpc>
              <a:buFont typeface="Arial" panose="020B0604020202020204" pitchFamily="34" charset="0"/>
              <a:buChar char="•"/>
            </a:pPr>
            <a:endParaRPr lang="en-US" sz="2400" dirty="0"/>
          </a:p>
          <a:p>
            <a:pPr marL="342900" marR="11088" indent="-342900">
              <a:lnSpc>
                <a:spcPct val="113100"/>
              </a:lnSpc>
              <a:buFont typeface="Arial" panose="020B0604020202020204" pitchFamily="34" charset="0"/>
              <a:buChar char="•"/>
            </a:pPr>
            <a:endParaRPr lang="en-US" sz="2400" dirty="0"/>
          </a:p>
        </p:txBody>
      </p:sp>
      <p:sp>
        <p:nvSpPr>
          <p:cNvPr id="84" name="object 110"/>
          <p:cNvSpPr/>
          <p:nvPr/>
        </p:nvSpPr>
        <p:spPr>
          <a:xfrm>
            <a:off x="20193641" y="28932242"/>
            <a:ext cx="3645708" cy="777516"/>
          </a:xfrm>
          <a:prstGeom prst="rect">
            <a:avLst/>
          </a:prstGeom>
          <a:noFill/>
          <a:ln>
            <a:noFill/>
          </a:ln>
        </p:spPr>
        <p:txBody>
          <a:bodyPr wrap="square" lIns="91440" tIns="0" rIns="91440" bIns="0" rtlCol="0" anchor="ctr"/>
          <a:lstStyle/>
          <a:p>
            <a:r>
              <a:rPr lang="en-US" sz="1800" dirty="0">
                <a:latin typeface="+mj-lt"/>
                <a:cs typeface="Arial" panose="020B0604020202020204" pitchFamily="34" charset="0"/>
              </a:rPr>
              <a:t>*indicates significant effect size</a:t>
            </a:r>
            <a:endParaRPr sz="1800" dirty="0">
              <a:latin typeface="+mj-lt"/>
              <a:cs typeface="Arial" panose="020B0604020202020204" pitchFamily="34" charset="0"/>
            </a:endParaRPr>
          </a:p>
        </p:txBody>
      </p:sp>
      <p:sp>
        <p:nvSpPr>
          <p:cNvPr id="4" name="TextBox 3"/>
          <p:cNvSpPr txBox="1"/>
          <p:nvPr/>
        </p:nvSpPr>
        <p:spPr>
          <a:xfrm flipH="1">
            <a:off x="25910882" y="22048700"/>
            <a:ext cx="335281" cy="400110"/>
          </a:xfrm>
          <a:prstGeom prst="rect">
            <a:avLst/>
          </a:prstGeom>
          <a:noFill/>
        </p:spPr>
        <p:txBody>
          <a:bodyPr wrap="square" rtlCol="0">
            <a:spAutoFit/>
          </a:bodyPr>
          <a:lstStyle/>
          <a:p>
            <a:r>
              <a:rPr lang="en-US" sz="2000" dirty="0">
                <a:solidFill>
                  <a:schemeClr val="bg1">
                    <a:lumMod val="65000"/>
                  </a:schemeClr>
                </a:solidFill>
              </a:rPr>
              <a:t>*</a:t>
            </a:r>
          </a:p>
        </p:txBody>
      </p:sp>
      <p:sp>
        <p:nvSpPr>
          <p:cNvPr id="87" name="TextBox 86"/>
          <p:cNvSpPr txBox="1"/>
          <p:nvPr/>
        </p:nvSpPr>
        <p:spPr>
          <a:xfrm flipH="1">
            <a:off x="30205944" y="21446158"/>
            <a:ext cx="335281" cy="400110"/>
          </a:xfrm>
          <a:prstGeom prst="rect">
            <a:avLst/>
          </a:prstGeom>
          <a:noFill/>
        </p:spPr>
        <p:txBody>
          <a:bodyPr wrap="square" rtlCol="0">
            <a:spAutoFit/>
          </a:bodyPr>
          <a:lstStyle/>
          <a:p>
            <a:r>
              <a:rPr lang="en-US" sz="2000" dirty="0">
                <a:solidFill>
                  <a:schemeClr val="bg1">
                    <a:lumMod val="65000"/>
                  </a:schemeClr>
                </a:solidFill>
              </a:rPr>
              <a:t>*</a:t>
            </a:r>
          </a:p>
        </p:txBody>
      </p:sp>
      <p:sp>
        <p:nvSpPr>
          <p:cNvPr id="90" name="TextBox 89"/>
          <p:cNvSpPr txBox="1"/>
          <p:nvPr/>
        </p:nvSpPr>
        <p:spPr>
          <a:xfrm flipH="1">
            <a:off x="30504353" y="21191989"/>
            <a:ext cx="335281" cy="400110"/>
          </a:xfrm>
          <a:prstGeom prst="rect">
            <a:avLst/>
          </a:prstGeom>
          <a:noFill/>
        </p:spPr>
        <p:txBody>
          <a:bodyPr wrap="square" rtlCol="0">
            <a:spAutoFit/>
          </a:bodyPr>
          <a:lstStyle/>
          <a:p>
            <a:r>
              <a:rPr lang="en-US" sz="2000" dirty="0">
                <a:solidFill>
                  <a:schemeClr val="bg1">
                    <a:lumMod val="65000"/>
                  </a:schemeClr>
                </a:solidFill>
              </a:rPr>
              <a:t>*</a:t>
            </a:r>
          </a:p>
        </p:txBody>
      </p:sp>
      <p:sp>
        <p:nvSpPr>
          <p:cNvPr id="91" name="TextBox 90"/>
          <p:cNvSpPr txBox="1"/>
          <p:nvPr/>
        </p:nvSpPr>
        <p:spPr>
          <a:xfrm flipH="1">
            <a:off x="32066466" y="21937828"/>
            <a:ext cx="335281" cy="400110"/>
          </a:xfrm>
          <a:prstGeom prst="rect">
            <a:avLst/>
          </a:prstGeom>
          <a:noFill/>
        </p:spPr>
        <p:txBody>
          <a:bodyPr wrap="square" rtlCol="0">
            <a:spAutoFit/>
          </a:bodyPr>
          <a:lstStyle/>
          <a:p>
            <a:r>
              <a:rPr lang="en-US" sz="2000" dirty="0">
                <a:solidFill>
                  <a:schemeClr val="bg1">
                    <a:lumMod val="65000"/>
                  </a:schemeClr>
                </a:solidFill>
              </a:rPr>
              <a:t>*</a:t>
            </a:r>
          </a:p>
        </p:txBody>
      </p:sp>
      <p:sp>
        <p:nvSpPr>
          <p:cNvPr id="92" name="TextBox 91"/>
          <p:cNvSpPr txBox="1"/>
          <p:nvPr/>
        </p:nvSpPr>
        <p:spPr>
          <a:xfrm flipH="1">
            <a:off x="28803600" y="20796113"/>
            <a:ext cx="335281" cy="400110"/>
          </a:xfrm>
          <a:prstGeom prst="rect">
            <a:avLst/>
          </a:prstGeom>
          <a:noFill/>
        </p:spPr>
        <p:txBody>
          <a:bodyPr wrap="square" rtlCol="0">
            <a:spAutoFit/>
          </a:bodyPr>
          <a:lstStyle/>
          <a:p>
            <a:r>
              <a:rPr lang="en-US" sz="2000" dirty="0">
                <a:solidFill>
                  <a:schemeClr val="bg1">
                    <a:lumMod val="65000"/>
                  </a:schemeClr>
                </a:solidFill>
              </a:rPr>
              <a:t>*</a:t>
            </a:r>
          </a:p>
        </p:txBody>
      </p:sp>
      <p:sp>
        <p:nvSpPr>
          <p:cNvPr id="94" name="TextBox 93"/>
          <p:cNvSpPr txBox="1"/>
          <p:nvPr/>
        </p:nvSpPr>
        <p:spPr>
          <a:xfrm flipH="1">
            <a:off x="24678603" y="21800780"/>
            <a:ext cx="335281" cy="400110"/>
          </a:xfrm>
          <a:prstGeom prst="rect">
            <a:avLst/>
          </a:prstGeom>
          <a:noFill/>
        </p:spPr>
        <p:txBody>
          <a:bodyPr wrap="square" rtlCol="0">
            <a:spAutoFit/>
          </a:bodyPr>
          <a:lstStyle/>
          <a:p>
            <a:r>
              <a:rPr lang="en-US" sz="2000" dirty="0">
                <a:solidFill>
                  <a:schemeClr val="bg1">
                    <a:lumMod val="65000"/>
                  </a:schemeClr>
                </a:solidFill>
              </a:rPr>
              <a:t>*</a:t>
            </a:r>
          </a:p>
        </p:txBody>
      </p:sp>
      <p:sp>
        <p:nvSpPr>
          <p:cNvPr id="102" name="object 110"/>
          <p:cNvSpPr/>
          <p:nvPr/>
        </p:nvSpPr>
        <p:spPr>
          <a:xfrm>
            <a:off x="28554070" y="28751368"/>
            <a:ext cx="2610118" cy="690562"/>
          </a:xfrm>
          <a:prstGeom prst="rect">
            <a:avLst/>
          </a:prstGeom>
          <a:noFill/>
          <a:ln>
            <a:noFill/>
          </a:ln>
        </p:spPr>
        <p:txBody>
          <a:bodyPr wrap="square" lIns="91440" tIns="0" rIns="91440" bIns="0" rtlCol="0" anchor="ctr"/>
          <a:lstStyle/>
          <a:p>
            <a:r>
              <a:rPr lang="en-US" sz="1800" dirty="0">
                <a:latin typeface="+mj-lt"/>
                <a:cs typeface="Arial" panose="020B0604020202020204" pitchFamily="34" charset="0"/>
              </a:rPr>
              <a:t>For more information</a:t>
            </a:r>
            <a:endParaRPr sz="1800" dirty="0">
              <a:latin typeface="+mj-lt"/>
              <a:cs typeface="Arial" panose="020B0604020202020204" pitchFamily="34" charset="0"/>
            </a:endParaRPr>
          </a:p>
        </p:txBody>
      </p:sp>
      <p:pic>
        <p:nvPicPr>
          <p:cNvPr id="18" name="Picture 17"/>
          <p:cNvPicPr>
            <a:picLocks noChangeAspect="1"/>
          </p:cNvPicPr>
          <p:nvPr/>
        </p:nvPicPr>
        <p:blipFill>
          <a:blip r:embed="rId16"/>
          <a:stretch>
            <a:fillRect/>
          </a:stretch>
        </p:blipFill>
        <p:spPr>
          <a:xfrm>
            <a:off x="31275242" y="28779153"/>
            <a:ext cx="1582449" cy="1683524"/>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1F497D"/>
      </a:dk2>
      <a:lt2>
        <a:srgbClr val="EEECE1"/>
      </a:lt2>
      <a:accent1>
        <a:srgbClr val="4F81BD"/>
      </a:accent1>
      <a:accent2>
        <a:srgbClr val="99CCFF"/>
      </a:accent2>
      <a:accent3>
        <a:srgbClr val="4BACC6"/>
      </a:accent3>
      <a:accent4>
        <a:srgbClr val="366092"/>
      </a:accent4>
      <a:accent5>
        <a:srgbClr val="FFFFFF"/>
      </a:accent5>
      <a:accent6>
        <a:srgbClr val="F79646"/>
      </a:accent6>
      <a:hlink>
        <a:srgbClr val="E36C09"/>
      </a:hlink>
      <a:folHlink>
        <a:srgbClr val="FAC0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1661</TotalTime>
  <Words>1468</Words>
  <Application>Microsoft Office PowerPoint</Application>
  <PresentationFormat>Custom</PresentationFormat>
  <Paragraphs>167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Gotham</vt:lpstr>
      <vt:lpstr>Gotham-Light</vt:lpstr>
      <vt:lpstr>Gotham-Medium</vt:lpstr>
      <vt:lpstr>Times New Roman</vt:lpstr>
      <vt:lpstr>Office Theme</vt:lpstr>
      <vt:lpstr>Semantic Knowledge in Polysyllabic Word Reading: An RCT for a Novel Morpheme Reading Intervention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Professional Development on Teachers’  Classroom Management Practices: A Literature Review</dc:title>
  <dc:creator>Devin Kearns</dc:creator>
  <cp:lastModifiedBy>Kearns, Devin</cp:lastModifiedBy>
  <cp:revision>94</cp:revision>
  <dcterms:created xsi:type="dcterms:W3CDTF">2016-12-22T17:04:39Z</dcterms:created>
  <dcterms:modified xsi:type="dcterms:W3CDTF">2019-04-03T19:07:28Z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2016-12-22T00:00:00Z</vt:filetime>
  </property>
  <property fmtid="{D5CDD505-2E9C-101B-9397-08002B2CF9AE}" pid="3" name="Creator">
    <vt:lpwstr>Adobe InDesign CC 2017 (Macintosh)</vt:lpwstr>
  </property>
  <property fmtid="{D5CDD505-2E9C-101B-9397-08002B2CF9AE}" pid="4" name="LastSaved">
    <vt:filetime>2016-12-22T00:00:00Z</vt:filetime>
  </property>
</Properties>
</file>